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F5F0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18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ectangle à coins arrondis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ous-titr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Modifiez le style des sous-titres du masque</a:t>
            </a:r>
            <a:endParaRPr kumimoji="0" lang="en-US"/>
          </a:p>
        </p:txBody>
      </p:sp>
      <p:sp>
        <p:nvSpPr>
          <p:cNvPr id="28" name="Espace réservé de la date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88C52-C1A3-4B70-8CD2-D2DBF8CFA35F}" type="datetimeFigureOut">
              <a:rPr lang="fr-FR" smtClean="0"/>
              <a:t>13/06/2012</a:t>
            </a:fld>
            <a:endParaRPr lang="fr-FR"/>
          </a:p>
        </p:txBody>
      </p:sp>
      <p:sp>
        <p:nvSpPr>
          <p:cNvPr id="17" name="Espace réservé du pied de page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29" name="Espace réservé du numéro de diapositive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762B7194-BF76-46BC-AE49-FAB08C7AEB20}" type="slidenum">
              <a:rPr lang="fr-FR" smtClean="0"/>
              <a:t>‹N°›</a:t>
            </a:fld>
            <a:endParaRPr lang="fr-FR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r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88C52-C1A3-4B70-8CD2-D2DBF8CFA35F}" type="datetimeFigureOut">
              <a:rPr lang="fr-FR" smtClean="0"/>
              <a:t>13/06/2012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B7194-BF76-46BC-AE49-FAB08C7AEB20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88C52-C1A3-4B70-8CD2-D2DBF8CFA35F}" type="datetimeFigureOut">
              <a:rPr lang="fr-FR" smtClean="0"/>
              <a:t>13/06/2012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B7194-BF76-46BC-AE49-FAB08C7AEB20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88C52-C1A3-4B70-8CD2-D2DBF8CFA35F}" type="datetimeFigureOut">
              <a:rPr lang="fr-FR" smtClean="0"/>
              <a:t>13/06/2012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B7194-BF76-46BC-AE49-FAB08C7AEB20}" type="slidenum">
              <a:rPr lang="fr-FR" smtClean="0"/>
              <a:t>‹N°›</a:t>
            </a:fld>
            <a:endParaRPr lang="fr-FR"/>
          </a:p>
        </p:txBody>
      </p:sp>
      <p:sp>
        <p:nvSpPr>
          <p:cNvPr id="8" name="Espace réservé du contenu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ectangle à coins arrondis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88C52-C1A3-4B70-8CD2-D2DBF8CFA35F}" type="datetimeFigureOut">
              <a:rPr lang="fr-FR" smtClean="0"/>
              <a:t>13/06/2012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fr-FR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762B7194-BF76-46BC-AE49-FAB08C7AEB20}" type="slidenum">
              <a:rPr lang="fr-FR" smtClean="0"/>
              <a:t>‹N°›</a:t>
            </a:fld>
            <a:endParaRPr lang="fr-F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88C52-C1A3-4B70-8CD2-D2DBF8CFA35F}" type="datetimeFigureOut">
              <a:rPr lang="fr-FR" smtClean="0"/>
              <a:t>13/06/2012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B7194-BF76-46BC-AE49-FAB08C7AEB20}" type="slidenum">
              <a:rPr lang="fr-FR" smtClean="0"/>
              <a:t>‹N°›</a:t>
            </a:fld>
            <a:endParaRPr lang="fr-FR"/>
          </a:p>
        </p:txBody>
      </p:sp>
      <p:sp>
        <p:nvSpPr>
          <p:cNvPr id="9" name="Espace réservé du contenu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1" name="Espace réservé du contenu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88C52-C1A3-4B70-8CD2-D2DBF8CFA35F}" type="datetimeFigureOut">
              <a:rPr lang="fr-FR" smtClean="0"/>
              <a:t>13/06/2012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B7194-BF76-46BC-AE49-FAB08C7AEB20}" type="slidenum">
              <a:rPr lang="fr-FR" smtClean="0"/>
              <a:t>‹N°›</a:t>
            </a:fld>
            <a:endParaRPr lang="fr-FR"/>
          </a:p>
        </p:txBody>
      </p:sp>
      <p:sp>
        <p:nvSpPr>
          <p:cNvPr id="11" name="Espace réservé du contenu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3" name="Espace réservé du contenu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88C52-C1A3-4B70-8CD2-D2DBF8CFA35F}" type="datetimeFigureOut">
              <a:rPr lang="fr-FR" smtClean="0"/>
              <a:t>13/06/2012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B7194-BF76-46BC-AE49-FAB08C7AEB20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88C52-C1A3-4B70-8CD2-D2DBF8CFA35F}" type="datetimeFigureOut">
              <a:rPr lang="fr-FR" smtClean="0"/>
              <a:t>13/06/2012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B7194-BF76-46BC-AE49-FAB08C7AEB20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ectangle à coins arrondis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88C52-C1A3-4B70-8CD2-D2DBF8CFA35F}" type="datetimeFigureOut">
              <a:rPr lang="fr-FR" smtClean="0"/>
              <a:t>13/06/2012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B7194-BF76-46BC-AE49-FAB08C7AEB20}" type="slidenum">
              <a:rPr lang="fr-FR" smtClean="0"/>
              <a:t>‹N°›</a:t>
            </a:fld>
            <a:endParaRPr lang="fr-FR"/>
          </a:p>
        </p:txBody>
      </p:sp>
      <p:sp>
        <p:nvSpPr>
          <p:cNvPr id="11" name="Espace réservé du contenu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88C52-C1A3-4B70-8CD2-D2DBF8CFA35F}" type="datetimeFigureOut">
              <a:rPr lang="fr-FR" smtClean="0"/>
              <a:t>13/06/2012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762B7194-BF76-46BC-AE49-FAB08C7AEB20}" type="slidenum">
              <a:rPr lang="fr-FR" smtClean="0"/>
              <a:t>‹N°›</a:t>
            </a:fld>
            <a:endParaRPr lang="fr-FR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ectangle à coins arrondis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Espace réservé du titre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13" name="Espace réservé du texte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fr-FR" smtClean="0"/>
              <a:t>Modifiez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4" name="Espace réservé de la date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A1288C52-C1A3-4B70-8CD2-D2DBF8CFA35F}" type="datetimeFigureOut">
              <a:rPr lang="fr-FR" smtClean="0"/>
              <a:t>13/06/2012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fr-FR"/>
          </a:p>
        </p:txBody>
      </p:sp>
      <p:sp>
        <p:nvSpPr>
          <p:cNvPr id="23" name="Espace réservé du numéro de diapositive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762B7194-BF76-46BC-AE49-FAB08C7AEB20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31640" y="3645024"/>
            <a:ext cx="6400800" cy="1600200"/>
          </a:xfrm>
        </p:spPr>
        <p:txBody>
          <a:bodyPr>
            <a:normAutofit/>
          </a:bodyPr>
          <a:lstStyle/>
          <a:p>
            <a:r>
              <a:rPr lang="fr-FR" sz="4800" b="1" dirty="0" smtClean="0"/>
              <a:t>Une nouvelle spécialité à la rentrée 2012</a:t>
            </a:r>
            <a:endParaRPr lang="fr-FR" sz="4800" b="1" dirty="0"/>
          </a:p>
        </p:txBody>
      </p:sp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fr-FR" sz="5400" b="1" dirty="0" smtClean="0"/>
              <a:t>Spécialité DGEMC en TL</a:t>
            </a:r>
            <a:endParaRPr lang="fr-FR" sz="5400" b="1" dirty="0"/>
          </a:p>
        </p:txBody>
      </p:sp>
    </p:spTree>
    <p:extLst>
      <p:ext uri="{BB962C8B-B14F-4D97-AF65-F5344CB8AC3E}">
        <p14:creationId xmlns:p14="http://schemas.microsoft.com/office/powerpoint/2010/main" val="23127561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634082"/>
          </a:xfrm>
        </p:spPr>
        <p:txBody>
          <a:bodyPr>
            <a:normAutofit/>
          </a:bodyPr>
          <a:lstStyle/>
          <a:p>
            <a:r>
              <a:rPr lang="fr-FR" sz="1800" b="1" u="sng" dirty="0">
                <a:latin typeface="Comic Sans MS"/>
                <a:cs typeface="Comic Sans MS"/>
              </a:rPr>
              <a:t>ETAPE </a:t>
            </a:r>
            <a:r>
              <a:rPr lang="fr-FR" sz="1800" b="1" u="sng" dirty="0" smtClean="0">
                <a:latin typeface="Comic Sans MS"/>
                <a:cs typeface="Comic Sans MS"/>
              </a:rPr>
              <a:t>4 :REFLECHIR A LA PROBLEMATIQUE DU THEME</a:t>
            </a:r>
            <a:endParaRPr lang="fr-FR" sz="1800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597824110"/>
              </p:ext>
            </p:extLst>
          </p:nvPr>
        </p:nvGraphicFramePr>
        <p:xfrm>
          <a:off x="683568" y="1052736"/>
          <a:ext cx="7704856" cy="54006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56184"/>
                <a:gridCol w="1822008"/>
                <a:gridCol w="1832999"/>
                <a:gridCol w="2393665"/>
              </a:tblGrid>
              <a:tr h="68362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dirty="0" smtClean="0">
                          <a:effectLst/>
                          <a:latin typeface="Comic Sans MS"/>
                          <a:ea typeface="Times New Roman"/>
                          <a:cs typeface="Comic Sans MS"/>
                        </a:rPr>
                        <a:t>ETAPE</a:t>
                      </a:r>
                      <a:endParaRPr lang="fr-FR" sz="1400" dirty="0">
                        <a:effectLst/>
                        <a:latin typeface="Comic Sans MS"/>
                        <a:ea typeface="Times New Roman"/>
                        <a:cs typeface="Comic Sans MS"/>
                      </a:endParaRPr>
                    </a:p>
                  </a:txBody>
                  <a:tcPr marL="54671" marR="5467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dirty="0" smtClean="0">
                          <a:effectLst/>
                          <a:latin typeface="Comic Sans MS"/>
                          <a:ea typeface="Times New Roman"/>
                          <a:cs typeface="Comic Sans MS"/>
                        </a:rPr>
                        <a:t>TRAVAIL A REALISER</a:t>
                      </a:r>
                      <a:endParaRPr lang="fr-FR" sz="1400" dirty="0">
                        <a:effectLst/>
                        <a:latin typeface="Comic Sans MS"/>
                        <a:ea typeface="Times New Roman"/>
                        <a:cs typeface="Comic Sans MS"/>
                      </a:endParaRPr>
                    </a:p>
                  </a:txBody>
                  <a:tcPr marL="54671" marR="5467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dirty="0" smtClean="0">
                          <a:effectLst/>
                          <a:latin typeface="Comic Sans MS"/>
                          <a:ea typeface="Times New Roman"/>
                          <a:cs typeface="Comic Sans MS"/>
                        </a:rPr>
                        <a:t>DEMARCHE</a:t>
                      </a:r>
                      <a:r>
                        <a:rPr lang="fr-FR" sz="1400" baseline="0" dirty="0" smtClean="0">
                          <a:effectLst/>
                          <a:latin typeface="Comic Sans MS"/>
                          <a:ea typeface="Times New Roman"/>
                          <a:cs typeface="Comic Sans MS"/>
                        </a:rPr>
                        <a:t> A METTRE EN ŒUVRE</a:t>
                      </a:r>
                      <a:endParaRPr lang="fr-FR" sz="1400" dirty="0">
                        <a:effectLst/>
                        <a:latin typeface="Comic Sans MS"/>
                        <a:ea typeface="Times New Roman"/>
                        <a:cs typeface="Comic Sans MS"/>
                      </a:endParaRPr>
                    </a:p>
                  </a:txBody>
                  <a:tcPr marL="54671" marR="5467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dirty="0" smtClean="0">
                          <a:effectLst/>
                          <a:latin typeface="Comic Sans MS"/>
                          <a:ea typeface="Times New Roman"/>
                          <a:cs typeface="Comic Sans MS"/>
                        </a:rPr>
                        <a:t>EXEMPLES</a:t>
                      </a:r>
                      <a:endParaRPr lang="fr-FR" sz="1400" dirty="0">
                        <a:effectLst/>
                        <a:latin typeface="Comic Sans MS"/>
                        <a:ea typeface="Times New Roman"/>
                        <a:cs typeface="Comic Sans MS"/>
                      </a:endParaRPr>
                    </a:p>
                  </a:txBody>
                  <a:tcPr marL="54671" marR="54671" marT="0" marB="0"/>
                </a:tc>
              </a:tr>
              <a:tr h="471698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fr-FR" sz="1400" dirty="0" smtClean="0">
                        <a:effectLst/>
                        <a:latin typeface="Comic Sans MS"/>
                        <a:cs typeface="Comic Sans MS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dirty="0" smtClean="0">
                          <a:effectLst/>
                          <a:latin typeface="Comic Sans MS"/>
                          <a:cs typeface="Comic Sans MS"/>
                        </a:rPr>
                        <a:t>REFLECHIR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fr-FR" sz="1400" dirty="0" smtClean="0">
                        <a:effectLst/>
                        <a:latin typeface="Comic Sans MS"/>
                        <a:cs typeface="Comic Sans MS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dirty="0" smtClean="0">
                          <a:effectLst/>
                          <a:latin typeface="Comic Sans MS"/>
                          <a:cs typeface="Comic Sans MS"/>
                        </a:rPr>
                        <a:t>A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fr-FR" sz="1400" dirty="0" smtClean="0">
                        <a:effectLst/>
                        <a:latin typeface="Comic Sans MS"/>
                        <a:cs typeface="Comic Sans MS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dirty="0" smtClean="0">
                          <a:effectLst/>
                          <a:latin typeface="Comic Sans MS"/>
                          <a:cs typeface="Comic Sans MS"/>
                        </a:rPr>
                        <a:t>LA PROBLEMATI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dirty="0" smtClean="0">
                          <a:effectLst/>
                          <a:latin typeface="Comic Sans MS"/>
                          <a:cs typeface="Comic Sans MS"/>
                        </a:rPr>
                        <a:t>QUE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fr-FR" sz="1400" dirty="0" smtClean="0">
                        <a:effectLst/>
                        <a:latin typeface="Comic Sans MS"/>
                        <a:cs typeface="Comic Sans MS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fr-FR" sz="1400" dirty="0" smtClean="0">
                        <a:effectLst/>
                        <a:latin typeface="Comic Sans MS"/>
                        <a:cs typeface="Comic Sans MS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dirty="0" smtClean="0">
                          <a:effectLst/>
                          <a:latin typeface="Comic Sans MS"/>
                          <a:cs typeface="Comic Sans MS"/>
                        </a:rPr>
                        <a:t>DU THEME</a:t>
                      </a:r>
                      <a:endParaRPr lang="fr-FR" sz="1400" dirty="0">
                        <a:effectLst/>
                        <a:latin typeface="Comic Sans MS"/>
                        <a:ea typeface="Times New Roman"/>
                        <a:cs typeface="Comic Sans MS"/>
                      </a:endParaRPr>
                    </a:p>
                  </a:txBody>
                  <a:tcPr marL="54671" marR="54671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fr-FR" sz="1400" dirty="0" smtClean="0">
                        <a:effectLst/>
                        <a:latin typeface="Comic Sans MS"/>
                        <a:cs typeface="Comic Sans MS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dirty="0" smtClean="0">
                          <a:effectLst/>
                          <a:latin typeface="Comic Sans MS"/>
                          <a:cs typeface="Comic Sans MS"/>
                        </a:rPr>
                        <a:t>SYNTHESE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fr-FR" sz="1400" dirty="0" smtClean="0">
                        <a:effectLst/>
                        <a:latin typeface="Comic Sans MS"/>
                        <a:cs typeface="Comic Sans MS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dirty="0" smtClean="0">
                          <a:effectLst/>
                          <a:latin typeface="Comic Sans MS"/>
                          <a:cs typeface="Comic Sans MS"/>
                        </a:rPr>
                        <a:t>DES QUESTIONS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fr-FR" sz="1400" dirty="0" smtClean="0">
                        <a:effectLst/>
                        <a:latin typeface="Comic Sans MS"/>
                        <a:cs typeface="Comic Sans MS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dirty="0" smtClean="0">
                          <a:effectLst/>
                          <a:latin typeface="Comic Sans MS"/>
                          <a:cs typeface="Comic Sans MS"/>
                        </a:rPr>
                        <a:t>SOULEVEES PAR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fr-FR" sz="1400" dirty="0" smtClean="0">
                        <a:effectLst/>
                        <a:latin typeface="Comic Sans MS"/>
                        <a:cs typeface="Comic Sans MS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dirty="0" smtClean="0">
                          <a:effectLst/>
                          <a:latin typeface="Comic Sans MS"/>
                          <a:cs typeface="Comic Sans MS"/>
                        </a:rPr>
                        <a:t>L’ETUDE DU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fr-FR" sz="1400" dirty="0" smtClean="0">
                        <a:effectLst/>
                        <a:latin typeface="Comic Sans MS"/>
                        <a:cs typeface="Comic Sans MS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dirty="0" smtClean="0">
                          <a:effectLst/>
                          <a:latin typeface="Comic Sans MS"/>
                          <a:cs typeface="Comic Sans MS"/>
                        </a:rPr>
                        <a:t>THEME</a:t>
                      </a:r>
                      <a:endParaRPr lang="fr-FR" sz="1400" dirty="0">
                        <a:effectLst/>
                        <a:latin typeface="Comic Sans MS"/>
                        <a:ea typeface="Times New Roman"/>
                        <a:cs typeface="Comic Sans MS"/>
                      </a:endParaRPr>
                    </a:p>
                  </a:txBody>
                  <a:tcPr marL="54671" marR="5467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dirty="0" smtClean="0">
                        <a:effectLst/>
                        <a:latin typeface="Comic Sans MS"/>
                        <a:cs typeface="Comic Sans MS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smtClean="0">
                          <a:effectLst/>
                          <a:latin typeface="Comic Sans MS"/>
                          <a:cs typeface="Comic Sans MS"/>
                        </a:rPr>
                        <a:t>Porter </a:t>
                      </a:r>
                      <a:r>
                        <a:rPr lang="fr-FR" sz="1400" dirty="0">
                          <a:effectLst/>
                          <a:latin typeface="Comic Sans MS"/>
                          <a:cs typeface="Comic Sans MS"/>
                        </a:rPr>
                        <a:t>une appréciation sur les règles existantes :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  <a:latin typeface="Comic Sans MS"/>
                          <a:cs typeface="Comic Sans MS"/>
                        </a:rPr>
                        <a:t>sont-elles suffisantes ? faut-il les compléter ?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fr-FR" sz="1400" dirty="0">
                        <a:effectLst/>
                        <a:latin typeface="Comic Sans MS"/>
                        <a:cs typeface="Comic Sans MS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dirty="0" smtClean="0">
                          <a:effectLst/>
                          <a:latin typeface="Comic Sans MS"/>
                          <a:cs typeface="Comic Sans MS"/>
                        </a:rPr>
                        <a:t>Réfléchir</a:t>
                      </a:r>
                      <a:r>
                        <a:rPr lang="fr-FR" sz="1400" baseline="0" dirty="0" smtClean="0">
                          <a:effectLst/>
                          <a:latin typeface="Comic Sans MS"/>
                          <a:cs typeface="Comic Sans MS"/>
                        </a:rPr>
                        <a:t> sur le lien entre droit et changements sociétaux.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  <a:latin typeface="Comic Sans MS"/>
                          <a:cs typeface="Comic Sans MS"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  <a:latin typeface="Comic Sans MS"/>
                          <a:cs typeface="Comic Sans MS"/>
                        </a:rPr>
                        <a:t>Approfondir une notion, une problématique, une situation pratique pour la constitution du dossier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  <a:latin typeface="Comic Sans MS"/>
                          <a:cs typeface="Comic Sans MS"/>
                        </a:rPr>
                        <a:t> </a:t>
                      </a:r>
                      <a:endParaRPr lang="fr-FR" sz="1400" dirty="0">
                        <a:effectLst/>
                        <a:latin typeface="Comic Sans MS"/>
                        <a:ea typeface="Times New Roman"/>
                        <a:cs typeface="Comic Sans MS"/>
                      </a:endParaRPr>
                    </a:p>
                  </a:txBody>
                  <a:tcPr marL="54671" marR="5467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300" dirty="0">
                          <a:effectLst/>
                          <a:latin typeface="Comic Sans MS"/>
                          <a:cs typeface="Comic Sans MS"/>
                        </a:rPr>
                        <a:t>Mur Facebook : pour l’instant pas de texte spécifique. Les tribunaux règlent les situations au cas par cas.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300" dirty="0">
                          <a:effectLst/>
                          <a:latin typeface="Comic Sans MS"/>
                          <a:cs typeface="Comic Sans MS"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300" dirty="0">
                          <a:effectLst/>
                          <a:latin typeface="Comic Sans MS"/>
                          <a:cs typeface="Comic Sans MS"/>
                        </a:rPr>
                        <a:t>Consultation Internet : pas de texte spécifique qui interdit l’utilisation d’Internet sur le lieu de travail. Utilisation d’autres outils juridiques qui permettent de sanction un comportement abusif du salarié.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300" dirty="0">
                          <a:effectLst/>
                          <a:latin typeface="Comic Sans MS"/>
                          <a:cs typeface="Comic Sans MS"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300" dirty="0">
                          <a:effectLst/>
                          <a:latin typeface="Comic Sans MS"/>
                          <a:cs typeface="Comic Sans MS"/>
                        </a:rPr>
                        <a:t>Protection des personnes malades : textes en vigueur nombreux, mais leur application risque d’être difficile face au vieillissement de la population.</a:t>
                      </a:r>
                      <a:endParaRPr lang="fr-FR" sz="1300" dirty="0">
                        <a:effectLst/>
                        <a:latin typeface="Comic Sans MS"/>
                        <a:ea typeface="Times New Roman"/>
                        <a:cs typeface="Comic Sans MS"/>
                      </a:endParaRPr>
                    </a:p>
                  </a:txBody>
                  <a:tcPr marL="54671" marR="54671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603262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 smtClean="0"/>
              <a:t>Bonne fin d’année scolaire …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899592" y="1268760"/>
            <a:ext cx="7772400" cy="45720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fr-FR" dirty="0" smtClean="0"/>
          </a:p>
          <a:p>
            <a:pPr marL="0" indent="0" algn="ctr">
              <a:buNone/>
            </a:pPr>
            <a:r>
              <a:rPr lang="fr-FR" sz="8800" dirty="0" smtClean="0"/>
              <a:t>et à l’année prochaine !!!</a:t>
            </a:r>
          </a:p>
          <a:p>
            <a:pPr marL="0" indent="0" algn="ctr">
              <a:buNone/>
            </a:pPr>
            <a:r>
              <a:rPr lang="fr-FR" sz="8800" dirty="0" smtClean="0"/>
              <a:t>peut-être …</a:t>
            </a:r>
            <a:endParaRPr lang="fr-FR" sz="8800" dirty="0"/>
          </a:p>
        </p:txBody>
      </p:sp>
    </p:spTree>
    <p:extLst>
      <p:ext uri="{BB962C8B-B14F-4D97-AF65-F5344CB8AC3E}">
        <p14:creationId xmlns:p14="http://schemas.microsoft.com/office/powerpoint/2010/main" val="33564281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45" presetClass="entr" presetSubtype="0" fill="hold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4800"/>
                            </p:stCondLst>
                            <p:childTnLst>
                              <p:par>
                                <p:cTn id="28" presetID="45" presetClass="entr" presetSubtype="0" fill="hold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fr-FR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265020" y="-2115616"/>
            <a:ext cx="12192000" cy="9753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16031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99592" y="-243408"/>
            <a:ext cx="7772400" cy="1143000"/>
          </a:xfrm>
        </p:spPr>
        <p:txBody>
          <a:bodyPr>
            <a:normAutofit/>
          </a:bodyPr>
          <a:lstStyle/>
          <a:p>
            <a:pPr algn="ctr"/>
            <a:r>
              <a:rPr lang="fr-FR" sz="3600" b="1" dirty="0" smtClean="0">
                <a:solidFill>
                  <a:schemeClr val="accent2"/>
                </a:solidFill>
              </a:rPr>
              <a:t>Organisation</a:t>
            </a:r>
            <a:endParaRPr lang="fr-FR" sz="3600" b="1" dirty="0">
              <a:solidFill>
                <a:schemeClr val="accent2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539552" y="908720"/>
            <a:ext cx="8424936" cy="6120680"/>
          </a:xfrm>
        </p:spPr>
        <p:txBody>
          <a:bodyPr>
            <a:normAutofit/>
          </a:bodyPr>
          <a:lstStyle/>
          <a:p>
            <a:pPr algn="just"/>
            <a:r>
              <a:rPr lang="fr-FR" b="1" dirty="0" smtClean="0"/>
              <a:t>3 heures </a:t>
            </a:r>
            <a:r>
              <a:rPr lang="fr-FR" dirty="0" smtClean="0"/>
              <a:t>d’enseignement par semaine</a:t>
            </a:r>
          </a:p>
          <a:p>
            <a:pPr algn="just"/>
            <a:r>
              <a:rPr lang="fr-FR" b="1" dirty="0" smtClean="0"/>
              <a:t>2 professeurs </a:t>
            </a:r>
            <a:r>
              <a:rPr lang="fr-FR" dirty="0" smtClean="0"/>
              <a:t>: Mme </a:t>
            </a:r>
            <a:r>
              <a:rPr lang="fr-FR" dirty="0" err="1" smtClean="0"/>
              <a:t>Diradourian</a:t>
            </a:r>
            <a:r>
              <a:rPr lang="fr-FR" dirty="0" smtClean="0"/>
              <a:t> (BTS NRC) et </a:t>
            </a:r>
            <a:r>
              <a:rPr lang="fr-FR" dirty="0" err="1" smtClean="0"/>
              <a:t>M.Fricot</a:t>
            </a:r>
            <a:r>
              <a:rPr lang="fr-FR" dirty="0" smtClean="0"/>
              <a:t> (SES) à raison de 2 séances d’1,5 H par semaine</a:t>
            </a:r>
            <a:endParaRPr lang="fr-FR" dirty="0"/>
          </a:p>
          <a:p>
            <a:pPr algn="just"/>
            <a:r>
              <a:rPr lang="fr-FR" b="1" u="sng" dirty="0" smtClean="0"/>
              <a:t>Esprit du programme </a:t>
            </a:r>
            <a:r>
              <a:rPr lang="fr-FR" dirty="0" smtClean="0"/>
              <a:t>: </a:t>
            </a:r>
          </a:p>
          <a:p>
            <a:pPr lvl="1" algn="just"/>
            <a:r>
              <a:rPr lang="fr-FR" b="1" dirty="0" smtClean="0"/>
              <a:t>Initier les élèves au droit</a:t>
            </a:r>
            <a:r>
              <a:rPr lang="fr-FR" dirty="0" smtClean="0"/>
              <a:t>, en découvrant la discipline, son vocabulaire, sa méthode, son rôle dans la société</a:t>
            </a:r>
          </a:p>
          <a:p>
            <a:pPr lvl="1" algn="just"/>
            <a:r>
              <a:rPr lang="fr-FR" b="1" dirty="0" smtClean="0"/>
              <a:t>Partir de situations concrètes </a:t>
            </a:r>
            <a:r>
              <a:rPr lang="fr-FR" dirty="0" smtClean="0"/>
              <a:t>en allant du particulier au général</a:t>
            </a:r>
          </a:p>
          <a:p>
            <a:pPr lvl="1" algn="just"/>
            <a:r>
              <a:rPr lang="fr-FR" dirty="0" smtClean="0"/>
              <a:t>Montrer  comment le </a:t>
            </a:r>
            <a:r>
              <a:rPr lang="fr-FR" b="1" dirty="0" smtClean="0"/>
              <a:t>droit répond aux grandes questions </a:t>
            </a:r>
            <a:r>
              <a:rPr lang="fr-FR" dirty="0" smtClean="0"/>
              <a:t>de société en y apportant des solutions</a:t>
            </a:r>
          </a:p>
          <a:p>
            <a:pPr lvl="1" algn="just"/>
            <a:r>
              <a:rPr lang="fr-FR" dirty="0" smtClean="0"/>
              <a:t>Maitriser un </a:t>
            </a:r>
            <a:r>
              <a:rPr lang="fr-FR" b="1" dirty="0" smtClean="0"/>
              <a:t>vocabulaire </a:t>
            </a:r>
            <a:r>
              <a:rPr lang="fr-FR" dirty="0" smtClean="0"/>
              <a:t>juridique </a:t>
            </a:r>
          </a:p>
          <a:p>
            <a:pPr lvl="1" algn="just"/>
            <a:r>
              <a:rPr lang="fr-FR" b="1" dirty="0" smtClean="0"/>
              <a:t>Travailler en groupe  </a:t>
            </a:r>
            <a:r>
              <a:rPr lang="fr-FR" dirty="0" smtClean="0"/>
              <a:t>pour présenter un projet à l’oral en fin d’année </a:t>
            </a:r>
          </a:p>
          <a:p>
            <a:pPr lvl="1" algn="just"/>
            <a:r>
              <a:rPr lang="fr-FR" dirty="0" smtClean="0"/>
              <a:t>Rencontrer des </a:t>
            </a:r>
            <a:r>
              <a:rPr lang="fr-FR" b="1" dirty="0" smtClean="0"/>
              <a:t>professionnels ou faire des sorties</a:t>
            </a:r>
          </a:p>
          <a:p>
            <a:pPr algn="just"/>
            <a:endParaRPr lang="fr-FR" dirty="0" smtClean="0"/>
          </a:p>
          <a:p>
            <a:endParaRPr lang="fr-FR" dirty="0" smtClean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5900195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000"/>
                            </p:stCondLst>
                            <p:childTnLst>
                              <p:par>
                                <p:cTn id="3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4000"/>
                            </p:stCondLst>
                            <p:childTnLst>
                              <p:par>
                                <p:cTn id="3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0"/>
                            </p:stCondLst>
                            <p:childTnLst>
                              <p:par>
                                <p:cTn id="4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6000"/>
                            </p:stCondLst>
                            <p:childTnLst>
                              <p:par>
                                <p:cTn id="5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7000"/>
                            </p:stCondLst>
                            <p:childTnLst>
                              <p:par>
                                <p:cTn id="5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8000"/>
                            </p:stCondLst>
                            <p:childTnLst>
                              <p:par>
                                <p:cTn id="6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9000"/>
                            </p:stCondLst>
                            <p:childTnLst>
                              <p:par>
                                <p:cTn id="6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99592" y="260648"/>
            <a:ext cx="7772400" cy="1224136"/>
          </a:xfrm>
        </p:spPr>
        <p:txBody>
          <a:bodyPr>
            <a:normAutofit fontScale="90000"/>
          </a:bodyPr>
          <a:lstStyle/>
          <a:p>
            <a:pPr algn="ctr"/>
            <a:r>
              <a:rPr lang="fr-FR" b="1" dirty="0" smtClean="0">
                <a:solidFill>
                  <a:schemeClr val="accent2"/>
                </a:solidFill>
              </a:rPr>
              <a:t/>
            </a:r>
            <a:br>
              <a:rPr lang="fr-FR" b="1" dirty="0" smtClean="0">
                <a:solidFill>
                  <a:schemeClr val="accent2"/>
                </a:solidFill>
              </a:rPr>
            </a:br>
            <a:r>
              <a:rPr lang="fr-FR" b="1" dirty="0" smtClean="0">
                <a:solidFill>
                  <a:schemeClr val="accent2"/>
                </a:solidFill>
              </a:rPr>
              <a:t>Contenu </a:t>
            </a:r>
            <a:r>
              <a:rPr lang="fr-FR" b="1" dirty="0">
                <a:solidFill>
                  <a:schemeClr val="accent2"/>
                </a:solidFill>
              </a:rPr>
              <a:t>du programme </a:t>
            </a:r>
            <a:br>
              <a:rPr lang="fr-FR" b="1" dirty="0">
                <a:solidFill>
                  <a:schemeClr val="accent2"/>
                </a:solidFill>
              </a:rPr>
            </a:b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914400" y="908720"/>
            <a:ext cx="7772400" cy="5111080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fr-FR" b="1" dirty="0" smtClean="0">
                <a:solidFill>
                  <a:schemeClr val="accent2"/>
                </a:solidFill>
              </a:rPr>
              <a:t> </a:t>
            </a:r>
          </a:p>
          <a:p>
            <a:pPr algn="just"/>
            <a:r>
              <a:rPr lang="fr-FR" b="1" u="sng" dirty="0" smtClean="0">
                <a:solidFill>
                  <a:srgbClr val="00B0F0"/>
                </a:solidFill>
              </a:rPr>
              <a:t>Quels sont les instruments du droit ?</a:t>
            </a:r>
            <a:r>
              <a:rPr lang="fr-FR" b="1" dirty="0" smtClean="0">
                <a:solidFill>
                  <a:srgbClr val="00B0F0"/>
                </a:solidFill>
              </a:rPr>
              <a:t> </a:t>
            </a:r>
            <a:r>
              <a:rPr lang="fr-FR" dirty="0" smtClean="0"/>
              <a:t>: la loi, la jurisprudence, le contrat, la responsabilité)</a:t>
            </a:r>
          </a:p>
          <a:p>
            <a:pPr algn="just"/>
            <a:r>
              <a:rPr lang="fr-FR" b="1" u="sng" dirty="0" smtClean="0">
                <a:solidFill>
                  <a:srgbClr val="00B050"/>
                </a:solidFill>
              </a:rPr>
              <a:t>Quel sont les sujets du droit ?</a:t>
            </a:r>
            <a:r>
              <a:rPr lang="fr-FR" b="1" dirty="0" smtClean="0">
                <a:solidFill>
                  <a:srgbClr val="00B050"/>
                </a:solidFill>
              </a:rPr>
              <a:t> </a:t>
            </a:r>
            <a:r>
              <a:rPr lang="fr-FR" dirty="0" smtClean="0"/>
              <a:t>: la personne,  le justiciable, le travailleur, le propriétaire, l’entreprise,  l’évolution de la famille, le sexe et le droit, la vie le corps et la santé, égalité et lutte contre les discriminations, internet et le droit, l’auteur d’une infraction</a:t>
            </a:r>
            <a:endParaRPr lang="fr-FR" dirty="0"/>
          </a:p>
          <a:p>
            <a:pPr algn="just"/>
            <a:r>
              <a:rPr lang="fr-FR" b="1" u="sng" dirty="0" smtClean="0">
                <a:solidFill>
                  <a:srgbClr val="5F5F01"/>
                </a:solidFill>
              </a:rPr>
              <a:t>Quelle est l’organisation du droit ?</a:t>
            </a:r>
            <a:r>
              <a:rPr lang="fr-FR" b="1" dirty="0" smtClean="0">
                <a:solidFill>
                  <a:srgbClr val="5F5F01"/>
                </a:solidFill>
              </a:rPr>
              <a:t> </a:t>
            </a:r>
            <a:r>
              <a:rPr lang="fr-FR" dirty="0" smtClean="0"/>
              <a:t>: organisation juridictionnelle, la constitution, droit et relations internationales, gouvernance mondiale, questions mondiales liées au climat ou à la criminalité, la protection européenne des droits de l’homme, le droit de l’union européenne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9840237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3000"/>
                            </p:stCondLst>
                            <p:childTnLst>
                              <p:par>
                                <p:cTn id="28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4000"/>
                            </p:stCondLst>
                            <p:childTnLst>
                              <p:par>
                                <p:cTn id="34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fr-FR" b="1" dirty="0">
                <a:solidFill>
                  <a:schemeClr val="accent2"/>
                </a:solidFill>
              </a:rPr>
              <a:t>Evaluation au baccalauréat</a:t>
            </a:r>
            <a:r>
              <a:rPr lang="fr-FR" b="1" dirty="0"/>
              <a:t/>
            </a:r>
            <a:br>
              <a:rPr lang="fr-FR" b="1" dirty="0"/>
            </a:br>
            <a:endParaRPr lang="fr-FR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899592" y="1196752"/>
            <a:ext cx="7772400" cy="4572000"/>
          </a:xfrm>
        </p:spPr>
        <p:txBody>
          <a:bodyPr>
            <a:normAutofit lnSpcReduction="10000"/>
          </a:bodyPr>
          <a:lstStyle/>
          <a:p>
            <a:pPr algn="just"/>
            <a:r>
              <a:rPr lang="fr-FR" b="1" dirty="0" smtClean="0"/>
              <a:t>Note coefficient 4, réservée à la série L</a:t>
            </a:r>
          </a:p>
          <a:p>
            <a:pPr algn="just"/>
            <a:r>
              <a:rPr lang="fr-FR" b="1" dirty="0" smtClean="0"/>
              <a:t>Durée de l’épreuve : 20 minutes sans temps de préparation, notée sur 20</a:t>
            </a:r>
          </a:p>
          <a:p>
            <a:pPr algn="just"/>
            <a:r>
              <a:rPr lang="fr-FR" b="1" dirty="0" smtClean="0"/>
              <a:t>1 examinateur</a:t>
            </a:r>
          </a:p>
          <a:p>
            <a:pPr algn="just"/>
            <a:r>
              <a:rPr lang="fr-FR" b="1" dirty="0" smtClean="0"/>
              <a:t> </a:t>
            </a:r>
            <a:r>
              <a:rPr lang="fr-FR" b="1" u="sng" dirty="0" smtClean="0">
                <a:solidFill>
                  <a:srgbClr val="FF0000"/>
                </a:solidFill>
              </a:rPr>
              <a:t>Partie 1 (10 pts)</a:t>
            </a:r>
            <a:r>
              <a:rPr lang="fr-FR" b="1" dirty="0" smtClean="0">
                <a:solidFill>
                  <a:srgbClr val="FF0000"/>
                </a:solidFill>
              </a:rPr>
              <a:t> </a:t>
            </a:r>
            <a:r>
              <a:rPr lang="fr-F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Evaluation d’un projet et soutenance de l’oral</a:t>
            </a:r>
            <a:r>
              <a:rPr lang="fr-FR" b="1" dirty="0" smtClean="0"/>
              <a:t> : présentation d’un dossier de 5 pages préparé dans l’année pendant 10 minutes (pas d’interruption du candidat)</a:t>
            </a:r>
          </a:p>
          <a:p>
            <a:pPr algn="just"/>
            <a:r>
              <a:rPr lang="fr-FR" b="1" u="sng" dirty="0" smtClean="0">
                <a:solidFill>
                  <a:srgbClr val="FF0000"/>
                </a:solidFill>
              </a:rPr>
              <a:t>Partie 2 (10 pts)</a:t>
            </a:r>
            <a:r>
              <a:rPr lang="fr-FR" b="1" dirty="0" smtClean="0">
                <a:solidFill>
                  <a:srgbClr val="FF0000"/>
                </a:solidFill>
              </a:rPr>
              <a:t> </a:t>
            </a:r>
            <a:r>
              <a:rPr lang="fr-FR" b="1" dirty="0" smtClean="0"/>
              <a:t>: </a:t>
            </a:r>
            <a:r>
              <a:rPr lang="fr-F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Dialogue argumenté</a:t>
            </a:r>
            <a:r>
              <a:rPr lang="fr-FR" b="1" dirty="0" smtClean="0"/>
              <a:t>,  interrogation par le jury sur le dossier et différents aspects du programme liés ou non au dossier</a:t>
            </a:r>
          </a:p>
          <a:p>
            <a:pPr algn="just"/>
            <a:endParaRPr lang="fr-FR" b="1" dirty="0"/>
          </a:p>
        </p:txBody>
      </p:sp>
    </p:spTree>
    <p:extLst>
      <p:ext uri="{BB962C8B-B14F-4D97-AF65-F5344CB8AC3E}">
        <p14:creationId xmlns:p14="http://schemas.microsoft.com/office/powerpoint/2010/main" val="3457415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3000"/>
                            </p:stCondLst>
                            <p:childTnLst>
                              <p:par>
                                <p:cTn id="28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4000"/>
                            </p:stCondLst>
                            <p:childTnLst>
                              <p:par>
                                <p:cTn id="34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0"/>
                            </p:stCondLst>
                            <p:childTnLst>
                              <p:par>
                                <p:cTn id="40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6000"/>
                            </p:stCondLst>
                            <p:childTnLst>
                              <p:par>
                                <p:cTn id="46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fr-FR" b="1" dirty="0" smtClean="0">
                <a:solidFill>
                  <a:schemeClr val="accent2"/>
                </a:solidFill>
              </a:rPr>
              <a:t>Et après ?</a:t>
            </a:r>
            <a:r>
              <a:rPr lang="fr-FR" b="1" dirty="0"/>
              <a:t/>
            </a:r>
            <a:br>
              <a:rPr lang="fr-FR" b="1" dirty="0"/>
            </a:br>
            <a:endParaRPr lang="fr-FR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899592" y="1196752"/>
            <a:ext cx="7772400" cy="4572000"/>
          </a:xfrm>
        </p:spPr>
        <p:txBody>
          <a:bodyPr>
            <a:normAutofit/>
          </a:bodyPr>
          <a:lstStyle/>
          <a:p>
            <a:pPr algn="just"/>
            <a:r>
              <a:rPr lang="fr-FR" b="1" dirty="0" smtClean="0"/>
              <a:t>Fac de droit</a:t>
            </a:r>
          </a:p>
          <a:p>
            <a:pPr algn="just"/>
            <a:r>
              <a:rPr lang="fr-FR" b="1" dirty="0" smtClean="0"/>
              <a:t>Sciences politiques</a:t>
            </a:r>
          </a:p>
          <a:p>
            <a:pPr algn="just"/>
            <a:r>
              <a:rPr lang="fr-FR" b="1" dirty="0" smtClean="0"/>
              <a:t>Ecole de journalisme</a:t>
            </a:r>
          </a:p>
          <a:p>
            <a:pPr algn="just"/>
            <a:r>
              <a:rPr lang="fr-FR" b="1" dirty="0" smtClean="0"/>
              <a:t>Commerce, BTS tertiaire</a:t>
            </a:r>
          </a:p>
          <a:p>
            <a:pPr algn="just"/>
            <a:r>
              <a:rPr lang="fr-FR" b="1" dirty="0" smtClean="0"/>
              <a:t> Toute branche qui valorise la capacité à connaitre et commenter l’actualité avec une maitrise de connaissances juridiques</a:t>
            </a:r>
          </a:p>
          <a:p>
            <a:pPr algn="just"/>
            <a:r>
              <a:rPr lang="fr-FR" b="1" dirty="0" smtClean="0"/>
              <a:t>Tous les concours administratifs</a:t>
            </a:r>
            <a:endParaRPr lang="fr-FR" b="1" dirty="0"/>
          </a:p>
          <a:p>
            <a:pPr algn="just"/>
            <a:endParaRPr lang="fr-FR" b="1" dirty="0" smtClean="0"/>
          </a:p>
          <a:p>
            <a:pPr algn="just"/>
            <a:endParaRPr lang="fr-FR" b="1" u="sng" dirty="0" smtClean="0">
              <a:solidFill>
                <a:srgbClr val="FF0000"/>
              </a:solidFill>
            </a:endParaRPr>
          </a:p>
          <a:p>
            <a:pPr algn="just"/>
            <a:endParaRPr lang="fr-FR" b="1" dirty="0"/>
          </a:p>
        </p:txBody>
      </p:sp>
    </p:spTree>
    <p:extLst>
      <p:ext uri="{BB962C8B-B14F-4D97-AF65-F5344CB8AC3E}">
        <p14:creationId xmlns:p14="http://schemas.microsoft.com/office/powerpoint/2010/main" val="22859648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3000"/>
                            </p:stCondLst>
                            <p:childTnLst>
                              <p:par>
                                <p:cTn id="28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4000"/>
                            </p:stCondLst>
                            <p:childTnLst>
                              <p:par>
                                <p:cTn id="34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0"/>
                            </p:stCondLst>
                            <p:childTnLst>
                              <p:par>
                                <p:cTn id="40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6000"/>
                            </p:stCondLst>
                            <p:childTnLst>
                              <p:par>
                                <p:cTn id="46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7000"/>
                            </p:stCondLst>
                            <p:childTnLst>
                              <p:par>
                                <p:cTn id="52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27584" y="692696"/>
            <a:ext cx="7772400" cy="1124744"/>
          </a:xfrm>
        </p:spPr>
        <p:txBody>
          <a:bodyPr>
            <a:normAutofit fontScale="90000"/>
          </a:bodyPr>
          <a:lstStyle/>
          <a:p>
            <a:pPr algn="ctr"/>
            <a:r>
              <a:rPr lang="fr-FR" b="1" dirty="0" smtClean="0">
                <a:solidFill>
                  <a:schemeClr val="accent2"/>
                </a:solidFill>
              </a:rPr>
              <a:t/>
            </a:r>
            <a:br>
              <a:rPr lang="fr-FR" b="1" dirty="0" smtClean="0">
                <a:solidFill>
                  <a:schemeClr val="accent2"/>
                </a:solidFill>
              </a:rPr>
            </a:br>
            <a:r>
              <a:rPr lang="fr-FR" b="1" dirty="0">
                <a:solidFill>
                  <a:schemeClr val="accent2"/>
                </a:solidFill>
              </a:rPr>
              <a:t/>
            </a:r>
            <a:br>
              <a:rPr lang="fr-FR" b="1" dirty="0">
                <a:solidFill>
                  <a:schemeClr val="accent2"/>
                </a:solidFill>
              </a:rPr>
            </a:br>
            <a:r>
              <a:rPr lang="fr-FR" b="1" dirty="0" smtClean="0">
                <a:solidFill>
                  <a:schemeClr val="accent2"/>
                </a:solidFill>
              </a:rPr>
              <a:t/>
            </a:r>
            <a:br>
              <a:rPr lang="fr-FR" b="1" dirty="0" smtClean="0">
                <a:solidFill>
                  <a:schemeClr val="accent2"/>
                </a:solidFill>
              </a:rPr>
            </a:br>
            <a:r>
              <a:rPr lang="fr-FR" b="1" dirty="0" smtClean="0">
                <a:solidFill>
                  <a:schemeClr val="accent2"/>
                </a:solidFill>
              </a:rPr>
              <a:t/>
            </a:r>
            <a:br>
              <a:rPr lang="fr-FR" b="1" dirty="0" smtClean="0">
                <a:solidFill>
                  <a:schemeClr val="accent2"/>
                </a:solidFill>
              </a:rPr>
            </a:br>
            <a:r>
              <a:rPr lang="fr-FR" b="1" dirty="0">
                <a:solidFill>
                  <a:schemeClr val="accent2"/>
                </a:solidFill>
              </a:rPr>
              <a:t/>
            </a:r>
            <a:br>
              <a:rPr lang="fr-FR" b="1" dirty="0">
                <a:solidFill>
                  <a:schemeClr val="accent2"/>
                </a:solidFill>
              </a:rPr>
            </a:br>
            <a:endParaRPr lang="fr-FR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395536" y="548680"/>
            <a:ext cx="8276456" cy="554461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fr-FR" sz="2400" b="1" dirty="0" smtClean="0">
                <a:solidFill>
                  <a:schemeClr val="accent2"/>
                </a:solidFill>
              </a:rPr>
              <a:t>La </a:t>
            </a:r>
            <a:r>
              <a:rPr lang="fr-FR" sz="2400" b="1" dirty="0">
                <a:solidFill>
                  <a:schemeClr val="accent2"/>
                </a:solidFill>
              </a:rPr>
              <a:t>méthode de travail en DGEMC: 4 étapes</a:t>
            </a:r>
          </a:p>
          <a:p>
            <a:pPr marL="0" indent="0" algn="ctr">
              <a:buNone/>
            </a:pPr>
            <a:r>
              <a:rPr lang="fr-FR" sz="1800" b="1" dirty="0">
                <a:solidFill>
                  <a:schemeClr val="accent2"/>
                </a:solidFill>
              </a:rPr>
              <a:t> </a:t>
            </a:r>
            <a:endParaRPr lang="fr-FR" sz="1800" b="1" dirty="0" smtClean="0">
              <a:solidFill>
                <a:schemeClr val="accent2"/>
              </a:solidFill>
            </a:endParaRPr>
          </a:p>
          <a:p>
            <a:pPr marL="0" indent="0" algn="ctr">
              <a:buNone/>
            </a:pPr>
            <a:r>
              <a:rPr lang="fr-FR" sz="2000" b="1" u="sng" dirty="0">
                <a:solidFill>
                  <a:schemeClr val="tx2"/>
                </a:solidFill>
                <a:latin typeface="Comic Sans MS"/>
                <a:ea typeface="+mj-ea"/>
                <a:cs typeface="Comic Sans MS"/>
              </a:rPr>
              <a:t>ETAPE 1: DECOUVRIR LE  THEME  TRAITE</a:t>
            </a:r>
          </a:p>
          <a:p>
            <a:pPr marL="0" indent="0" algn="ctr">
              <a:buNone/>
            </a:pPr>
            <a:endParaRPr lang="fr-FR" b="1" dirty="0" smtClean="0"/>
          </a:p>
          <a:p>
            <a:pPr algn="just"/>
            <a:endParaRPr lang="fr-FR" b="1" u="sng" dirty="0" smtClean="0">
              <a:solidFill>
                <a:srgbClr val="FF0000"/>
              </a:solidFill>
            </a:endParaRPr>
          </a:p>
          <a:p>
            <a:pPr algn="just"/>
            <a:endParaRPr lang="fr-FR" b="1" dirty="0"/>
          </a:p>
        </p:txBody>
      </p:sp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3262576"/>
              </p:ext>
            </p:extLst>
          </p:nvPr>
        </p:nvGraphicFramePr>
        <p:xfrm>
          <a:off x="539552" y="1844825"/>
          <a:ext cx="7992888" cy="436034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52664"/>
                <a:gridCol w="1652664"/>
                <a:gridCol w="1888722"/>
                <a:gridCol w="2798838"/>
              </a:tblGrid>
              <a:tr h="596067"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>
                          <a:latin typeface="Comic Sans MS"/>
                          <a:cs typeface="Comic Sans MS"/>
                        </a:rPr>
                        <a:t>ETAPE</a:t>
                      </a:r>
                      <a:endParaRPr lang="fr-FR" sz="1400" dirty="0">
                        <a:latin typeface="Comic Sans MS"/>
                        <a:cs typeface="Comic Sans MS"/>
                      </a:endParaRPr>
                    </a:p>
                  </a:txBody>
                  <a:tcPr marL="54671" marR="54671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>
                          <a:latin typeface="Comic Sans MS"/>
                          <a:cs typeface="Comic Sans MS"/>
                        </a:rPr>
                        <a:t>TRAVAIL A REALISER</a:t>
                      </a:r>
                      <a:endParaRPr lang="fr-FR" sz="1400" dirty="0">
                        <a:latin typeface="Comic Sans MS"/>
                        <a:cs typeface="Comic Sans MS"/>
                      </a:endParaRPr>
                    </a:p>
                  </a:txBody>
                  <a:tcPr marL="54671" marR="5467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  <a:latin typeface="Comic Sans MS"/>
                          <a:cs typeface="Comic Sans MS"/>
                        </a:rPr>
                        <a:t> </a:t>
                      </a:r>
                      <a:r>
                        <a:rPr lang="fr-FR" sz="1400" dirty="0" smtClean="0">
                          <a:effectLst/>
                          <a:latin typeface="Comic Sans MS"/>
                          <a:cs typeface="Comic Sans MS"/>
                        </a:rPr>
                        <a:t>DEMARCHE</a:t>
                      </a:r>
                      <a:r>
                        <a:rPr lang="fr-FR" sz="1400" baseline="0" dirty="0" smtClean="0">
                          <a:effectLst/>
                          <a:latin typeface="Comic Sans MS"/>
                          <a:cs typeface="Comic Sans MS"/>
                        </a:rPr>
                        <a:t> A METTRE EN PLACE</a:t>
                      </a:r>
                      <a:endParaRPr lang="fr-FR" sz="1400" dirty="0">
                        <a:effectLst/>
                        <a:latin typeface="Comic Sans MS"/>
                        <a:ea typeface="Times New Roman"/>
                        <a:cs typeface="Comic Sans MS"/>
                      </a:endParaRPr>
                    </a:p>
                  </a:txBody>
                  <a:tcPr marL="54671" marR="5467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  <a:latin typeface="Comic Sans MS"/>
                          <a:cs typeface="Comic Sans MS"/>
                        </a:rPr>
                        <a:t> </a:t>
                      </a:r>
                      <a:r>
                        <a:rPr lang="fr-FR" sz="1400" dirty="0" smtClean="0">
                          <a:effectLst/>
                          <a:latin typeface="Comic Sans MS"/>
                          <a:cs typeface="Comic Sans MS"/>
                        </a:rPr>
                        <a:t>EXEMPLES</a:t>
                      </a:r>
                      <a:endParaRPr lang="fr-FR" sz="1400" dirty="0">
                        <a:effectLst/>
                        <a:latin typeface="Comic Sans MS"/>
                        <a:ea typeface="Times New Roman"/>
                        <a:cs typeface="Comic Sans MS"/>
                      </a:endParaRPr>
                    </a:p>
                  </a:txBody>
                  <a:tcPr marL="54671" marR="54671" marT="0" marB="0"/>
                </a:tc>
              </a:tr>
              <a:tr h="372441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dirty="0" smtClean="0">
                        <a:effectLst/>
                        <a:latin typeface="Comic Sans MS"/>
                        <a:ea typeface="Times New Roman"/>
                        <a:cs typeface="Comic Sans MS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dirty="0" smtClean="0">
                          <a:effectLst/>
                          <a:latin typeface="Comic Sans MS"/>
                          <a:ea typeface="Times New Roman"/>
                          <a:cs typeface="Comic Sans MS"/>
                        </a:rPr>
                        <a:t>DECOUVERTE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fr-FR" sz="1400" dirty="0" smtClean="0">
                        <a:effectLst/>
                        <a:latin typeface="Comic Sans MS"/>
                        <a:ea typeface="Times New Roman"/>
                        <a:cs typeface="Comic Sans MS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dirty="0" smtClean="0">
                          <a:effectLst/>
                          <a:latin typeface="Comic Sans MS"/>
                          <a:ea typeface="Times New Roman"/>
                          <a:cs typeface="Comic Sans MS"/>
                        </a:rPr>
                        <a:t>DU THEME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fr-FR" sz="1400" dirty="0" smtClean="0">
                        <a:effectLst/>
                        <a:latin typeface="Comic Sans MS"/>
                        <a:ea typeface="Times New Roman"/>
                        <a:cs typeface="Comic Sans MS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dirty="0" smtClean="0">
                          <a:effectLst/>
                          <a:latin typeface="Comic Sans MS"/>
                          <a:ea typeface="Times New Roman"/>
                          <a:cs typeface="Comic Sans MS"/>
                        </a:rPr>
                        <a:t>TRAITE</a:t>
                      </a:r>
                      <a:endParaRPr lang="fr-FR" sz="1400" dirty="0">
                        <a:effectLst/>
                        <a:latin typeface="Comic Sans MS"/>
                        <a:ea typeface="Times New Roman"/>
                        <a:cs typeface="Comic Sans MS"/>
                      </a:endParaRPr>
                    </a:p>
                  </a:txBody>
                  <a:tcPr marL="54671" marR="5467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>
                          <a:effectLst/>
                          <a:latin typeface="Comic Sans MS"/>
                          <a:cs typeface="Comic Sans MS"/>
                        </a:rPr>
                        <a:t>ETUDE DE </a:t>
                      </a:r>
                      <a:r>
                        <a:rPr lang="fr-FR" sz="1400" b="1" dirty="0" smtClean="0">
                          <a:effectLst/>
                          <a:latin typeface="Comic Sans MS"/>
                          <a:cs typeface="Comic Sans MS"/>
                        </a:rPr>
                        <a:t>DOCUMENTS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 dirty="0">
                        <a:effectLst/>
                        <a:latin typeface="Comic Sans MS"/>
                        <a:cs typeface="Comic Sans MS"/>
                      </a:endParaRPr>
                    </a:p>
                    <a:p>
                      <a:pPr marL="342900" lvl="0" indent="-342900" algn="ctr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fr-FR" sz="1400" dirty="0">
                          <a:effectLst/>
                          <a:latin typeface="Comic Sans MS"/>
                          <a:cs typeface="Comic Sans MS"/>
                        </a:rPr>
                        <a:t>Textes extraits de journaux, de revues juridiques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  <a:latin typeface="Comic Sans MS"/>
                          <a:cs typeface="Comic Sans MS"/>
                        </a:rPr>
                        <a:t> </a:t>
                      </a:r>
                    </a:p>
                    <a:p>
                      <a:pPr marL="342900" lvl="0" indent="-342900" algn="ctr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fr-FR" sz="1400" dirty="0">
                          <a:effectLst/>
                          <a:latin typeface="Comic Sans MS"/>
                          <a:cs typeface="Comic Sans MS"/>
                        </a:rPr>
                        <a:t>Reportage, photo, publicité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  <a:latin typeface="Comic Sans MS"/>
                          <a:cs typeface="Comic Sans MS"/>
                        </a:rPr>
                        <a:t> </a:t>
                      </a:r>
                    </a:p>
                    <a:p>
                      <a:pPr marL="342900" lvl="0" indent="-342900" algn="ctr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fr-FR" sz="1400" dirty="0">
                          <a:effectLst/>
                          <a:latin typeface="Comic Sans MS"/>
                          <a:cs typeface="Comic Sans MS"/>
                        </a:rPr>
                        <a:t>Cas pratique juridique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  <a:latin typeface="Comic Sans MS"/>
                          <a:cs typeface="Comic Sans MS"/>
                        </a:rPr>
                        <a:t> </a:t>
                      </a:r>
                      <a:endParaRPr lang="fr-FR" sz="1400" dirty="0">
                        <a:effectLst/>
                        <a:latin typeface="Comic Sans MS"/>
                        <a:ea typeface="Times New Roman"/>
                        <a:cs typeface="Comic Sans MS"/>
                      </a:endParaRPr>
                    </a:p>
                  </a:txBody>
                  <a:tcPr marL="54671" marR="5467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dirty="0" smtClean="0">
                          <a:effectLst/>
                          <a:latin typeface="Comic Sans MS"/>
                          <a:cs typeface="Comic Sans MS"/>
                        </a:rPr>
                        <a:t>S’interroger </a:t>
                      </a:r>
                      <a:r>
                        <a:rPr lang="fr-FR" sz="1400" dirty="0">
                          <a:effectLst/>
                          <a:latin typeface="Comic Sans MS"/>
                          <a:cs typeface="Comic Sans MS"/>
                        </a:rPr>
                        <a:t>sur les règles juridiques s’appliquant à la situation et au texte proposés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  <a:latin typeface="Comic Sans MS"/>
                          <a:cs typeface="Comic Sans MS"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  <a:latin typeface="Comic Sans MS"/>
                          <a:cs typeface="Comic Sans MS"/>
                        </a:rPr>
                        <a:t>Commencer à étudier le vocabulaire, les concepts juridiques rencontrés dans le texte.</a:t>
                      </a:r>
                      <a:endParaRPr lang="fr-FR" sz="1400" dirty="0">
                        <a:effectLst/>
                        <a:latin typeface="Comic Sans MS"/>
                        <a:ea typeface="Times New Roman"/>
                        <a:cs typeface="Comic Sans MS"/>
                      </a:endParaRPr>
                    </a:p>
                  </a:txBody>
                  <a:tcPr marL="54671" marR="5467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300" dirty="0">
                          <a:effectLst/>
                          <a:latin typeface="Comic Sans MS"/>
                          <a:cs typeface="Comic Sans MS"/>
                        </a:rPr>
                        <a:t>1- Un salarié tient des propos diffamatoires au sujet de son employeur, de son entreprise sur son mur Facebook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300" dirty="0">
                          <a:effectLst/>
                          <a:latin typeface="Comic Sans MS"/>
                          <a:cs typeface="Comic Sans MS"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300" dirty="0">
                          <a:effectLst/>
                          <a:latin typeface="Comic Sans MS"/>
                          <a:cs typeface="Comic Sans MS"/>
                        </a:rPr>
                        <a:t>2- Un salarié utilise Internet sur son lieu de travail pendant les heures de travail à des fins personnelles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300" dirty="0" smtClean="0">
                          <a:effectLst/>
                          <a:latin typeface="Comic Sans MS"/>
                          <a:cs typeface="Comic Sans MS"/>
                        </a:rPr>
                        <a:t>L’employeur </a:t>
                      </a:r>
                      <a:r>
                        <a:rPr lang="fr-FR" sz="1300" dirty="0">
                          <a:effectLst/>
                          <a:latin typeface="Comic Sans MS"/>
                          <a:cs typeface="Comic Sans MS"/>
                        </a:rPr>
                        <a:t>pourra-t-il s’appuyer sur ces comportements pour licencier le salarié ?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300" dirty="0">
                          <a:effectLst/>
                          <a:latin typeface="Comic Sans MS"/>
                          <a:cs typeface="Comic Sans MS"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300" dirty="0" smtClean="0">
                          <a:effectLst/>
                          <a:latin typeface="Comic Sans MS"/>
                          <a:cs typeface="Comic Sans MS"/>
                        </a:rPr>
                        <a:t>3- Une </a:t>
                      </a:r>
                      <a:r>
                        <a:rPr lang="fr-FR" sz="1300" dirty="0">
                          <a:effectLst/>
                          <a:latin typeface="Comic Sans MS"/>
                          <a:cs typeface="Comic Sans MS"/>
                        </a:rPr>
                        <a:t>personne atteinte de la maladie d’Alzheimer donne une somme d’argent importante à un ami.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300" dirty="0" smtClean="0">
                          <a:effectLst/>
                          <a:latin typeface="Comic Sans MS"/>
                          <a:cs typeface="Comic Sans MS"/>
                        </a:rPr>
                        <a:t>La </a:t>
                      </a:r>
                      <a:r>
                        <a:rPr lang="fr-FR" sz="1300" dirty="0">
                          <a:effectLst/>
                          <a:latin typeface="Comic Sans MS"/>
                          <a:cs typeface="Comic Sans MS"/>
                        </a:rPr>
                        <a:t>famille peut-elle s’opposer à ce comportement ?</a:t>
                      </a:r>
                      <a:endParaRPr lang="fr-FR" sz="1300" dirty="0">
                        <a:effectLst/>
                        <a:latin typeface="Comic Sans MS"/>
                        <a:ea typeface="Times New Roman"/>
                        <a:cs typeface="Comic Sans MS"/>
                      </a:endParaRPr>
                    </a:p>
                  </a:txBody>
                  <a:tcPr marL="54671" marR="54671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508236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562074"/>
          </a:xfrm>
        </p:spPr>
        <p:txBody>
          <a:bodyPr>
            <a:normAutofit/>
          </a:bodyPr>
          <a:lstStyle/>
          <a:p>
            <a:r>
              <a:rPr lang="fr-FR" sz="2000" b="1" u="sng" dirty="0">
                <a:latin typeface="Comic Sans MS"/>
                <a:cs typeface="Comic Sans MS"/>
              </a:rPr>
              <a:t>ETAPE </a:t>
            </a:r>
            <a:r>
              <a:rPr lang="fr-FR" sz="2000" b="1" u="sng" dirty="0" smtClean="0">
                <a:latin typeface="Comic Sans MS"/>
                <a:cs typeface="Comic Sans MS"/>
              </a:rPr>
              <a:t>2: LES ENJEUX CONTEMPORAINS DU THEME</a:t>
            </a:r>
            <a:endParaRPr lang="fr-FR" sz="2000" u="sng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4012298631"/>
              </p:ext>
            </p:extLst>
          </p:nvPr>
        </p:nvGraphicFramePr>
        <p:xfrm>
          <a:off x="611560" y="908721"/>
          <a:ext cx="7920880" cy="547260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800200"/>
                <a:gridCol w="1658681"/>
                <a:gridCol w="1920285"/>
                <a:gridCol w="2541714"/>
              </a:tblGrid>
              <a:tr h="60337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dirty="0" smtClean="0">
                          <a:effectLst/>
                          <a:latin typeface="Comic Sans MS"/>
                          <a:ea typeface="Times New Roman"/>
                          <a:cs typeface="Comic Sans MS"/>
                        </a:rPr>
                        <a:t>ETAPE</a:t>
                      </a:r>
                      <a:endParaRPr lang="fr-FR" sz="1400" dirty="0">
                        <a:effectLst/>
                        <a:latin typeface="Comic Sans MS"/>
                        <a:ea typeface="Times New Roman"/>
                        <a:cs typeface="Comic Sans MS"/>
                      </a:endParaRPr>
                    </a:p>
                  </a:txBody>
                  <a:tcPr marL="54671" marR="5467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dirty="0" smtClean="0">
                          <a:effectLst/>
                          <a:latin typeface="Comic Sans MS"/>
                          <a:ea typeface="Times New Roman"/>
                          <a:cs typeface="Comic Sans MS"/>
                        </a:rPr>
                        <a:t>TRAVAIL A REALISER</a:t>
                      </a:r>
                      <a:endParaRPr lang="fr-FR" sz="1400" dirty="0">
                        <a:effectLst/>
                        <a:latin typeface="Comic Sans MS"/>
                        <a:ea typeface="Times New Roman"/>
                        <a:cs typeface="Comic Sans MS"/>
                      </a:endParaRPr>
                    </a:p>
                  </a:txBody>
                  <a:tcPr marL="54671" marR="5467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dirty="0" smtClean="0">
                          <a:effectLst/>
                          <a:latin typeface="Comic Sans MS"/>
                          <a:ea typeface="Times New Roman"/>
                          <a:cs typeface="Comic Sans MS"/>
                        </a:rPr>
                        <a:t>DEMARCHE</a:t>
                      </a:r>
                      <a:r>
                        <a:rPr lang="fr-FR" sz="1400" baseline="0" dirty="0" smtClean="0">
                          <a:effectLst/>
                          <a:latin typeface="Comic Sans MS"/>
                          <a:ea typeface="Times New Roman"/>
                          <a:cs typeface="Comic Sans MS"/>
                        </a:rPr>
                        <a:t> A METTRE EN ŒUVRE</a:t>
                      </a:r>
                      <a:endParaRPr lang="fr-FR" sz="1400" dirty="0">
                        <a:effectLst/>
                        <a:latin typeface="Comic Sans MS"/>
                        <a:ea typeface="Times New Roman"/>
                        <a:cs typeface="Comic Sans MS"/>
                      </a:endParaRPr>
                    </a:p>
                  </a:txBody>
                  <a:tcPr marL="54671" marR="5467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dirty="0" smtClean="0">
                          <a:effectLst/>
                          <a:latin typeface="Comic Sans MS"/>
                          <a:ea typeface="Times New Roman"/>
                          <a:cs typeface="Comic Sans MS"/>
                        </a:rPr>
                        <a:t>EXEMPLES</a:t>
                      </a:r>
                      <a:endParaRPr lang="fr-FR" sz="1400" dirty="0">
                        <a:effectLst/>
                        <a:latin typeface="Comic Sans MS"/>
                        <a:ea typeface="Times New Roman"/>
                        <a:cs typeface="Comic Sans MS"/>
                      </a:endParaRPr>
                    </a:p>
                  </a:txBody>
                  <a:tcPr marL="54671" marR="54671" marT="0" marB="0"/>
                </a:tc>
              </a:tr>
              <a:tr h="483252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100" dirty="0" smtClean="0">
                        <a:effectLst/>
                        <a:latin typeface="Comic Sans MS"/>
                        <a:cs typeface="Comic Sans MS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dirty="0" smtClean="0">
                          <a:effectLst/>
                          <a:latin typeface="Comic Sans MS"/>
                          <a:cs typeface="Comic Sans MS"/>
                        </a:rPr>
                        <a:t>IDENTIFIER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fr-FR" sz="1400" dirty="0" smtClean="0">
                        <a:effectLst/>
                        <a:latin typeface="Comic Sans MS"/>
                        <a:cs typeface="Comic Sans MS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dirty="0" smtClean="0">
                          <a:effectLst/>
                          <a:latin typeface="Comic Sans MS"/>
                          <a:cs typeface="Comic Sans MS"/>
                        </a:rPr>
                        <a:t>LES </a:t>
                      </a:r>
                      <a:r>
                        <a:rPr lang="fr-FR" sz="1400" dirty="0">
                          <a:effectLst/>
                          <a:latin typeface="Comic Sans MS"/>
                          <a:cs typeface="Comic Sans MS"/>
                        </a:rPr>
                        <a:t>ENJEUX </a:t>
                      </a:r>
                      <a:endParaRPr lang="fr-FR" sz="1400" dirty="0" smtClean="0">
                        <a:effectLst/>
                        <a:latin typeface="Comic Sans MS"/>
                        <a:cs typeface="Comic Sans MS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fr-FR" sz="1400" dirty="0" smtClean="0">
                        <a:effectLst/>
                        <a:latin typeface="Comic Sans MS"/>
                        <a:cs typeface="Comic Sans MS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dirty="0" smtClean="0">
                          <a:effectLst/>
                          <a:latin typeface="Comic Sans MS"/>
                          <a:cs typeface="Comic Sans MS"/>
                        </a:rPr>
                        <a:t>CONTEMPORAINS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fr-FR" sz="1400" dirty="0" smtClean="0">
                        <a:effectLst/>
                        <a:latin typeface="Comic Sans MS"/>
                        <a:cs typeface="Comic Sans MS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dirty="0" smtClean="0">
                          <a:effectLst/>
                          <a:latin typeface="Comic Sans MS"/>
                          <a:cs typeface="Comic Sans MS"/>
                        </a:rPr>
                        <a:t>DU </a:t>
                      </a:r>
                      <a:r>
                        <a:rPr lang="fr-FR" sz="1400" dirty="0">
                          <a:effectLst/>
                          <a:latin typeface="Comic Sans MS"/>
                          <a:cs typeface="Comic Sans MS"/>
                        </a:rPr>
                        <a:t>THEME</a:t>
                      </a:r>
                      <a:endParaRPr lang="fr-FR" sz="1400" dirty="0">
                        <a:effectLst/>
                        <a:latin typeface="Comic Sans MS"/>
                        <a:ea typeface="Times New Roman"/>
                        <a:cs typeface="Comic Sans MS"/>
                      </a:endParaRPr>
                    </a:p>
                  </a:txBody>
                  <a:tcPr marL="54671" marR="5467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dirty="0" smtClean="0">
                        <a:effectLst/>
                        <a:latin typeface="Comic Sans MS"/>
                        <a:cs typeface="Comic Sans MS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dirty="0" smtClean="0">
                          <a:effectLst/>
                          <a:latin typeface="Comic Sans MS"/>
                          <a:cs typeface="Comic Sans MS"/>
                        </a:rPr>
                        <a:t>REFLEXION </a:t>
                      </a:r>
                      <a:r>
                        <a:rPr lang="fr-FR" sz="1400" dirty="0">
                          <a:effectLst/>
                          <a:latin typeface="Comic Sans MS"/>
                          <a:cs typeface="Comic Sans MS"/>
                        </a:rPr>
                        <a:t>SUR L’ACTUALITE DU </a:t>
                      </a:r>
                      <a:r>
                        <a:rPr lang="fr-FR" sz="1400" dirty="0" smtClean="0">
                          <a:effectLst/>
                          <a:latin typeface="Comic Sans MS"/>
                          <a:cs typeface="Comic Sans MS"/>
                        </a:rPr>
                        <a:t>THEME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fr-FR" sz="1400" dirty="0">
                        <a:effectLst/>
                        <a:latin typeface="Comic Sans MS"/>
                        <a:cs typeface="Comic Sans MS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dirty="0" smtClean="0">
                          <a:effectLst/>
                          <a:latin typeface="Comic Sans MS"/>
                          <a:cs typeface="Comic Sans MS"/>
                        </a:rPr>
                        <a:t>Formulation </a:t>
                      </a:r>
                      <a:r>
                        <a:rPr lang="fr-FR" sz="1400" dirty="0">
                          <a:effectLst/>
                          <a:latin typeface="Comic Sans MS"/>
                          <a:cs typeface="Comic Sans MS"/>
                        </a:rPr>
                        <a:t>de la problématique du thème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  <a:latin typeface="Comic Sans MS"/>
                          <a:cs typeface="Comic Sans MS"/>
                        </a:rPr>
                        <a:t> </a:t>
                      </a:r>
                      <a:endParaRPr lang="fr-FR" sz="1400" dirty="0">
                        <a:effectLst/>
                        <a:latin typeface="Comic Sans MS"/>
                        <a:ea typeface="Times New Roman"/>
                        <a:cs typeface="Comic Sans MS"/>
                      </a:endParaRPr>
                    </a:p>
                  </a:txBody>
                  <a:tcPr marL="54671" marR="5467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dirty="0" smtClean="0">
                        <a:effectLst/>
                        <a:latin typeface="Comic Sans MS"/>
                        <a:cs typeface="Comic Sans MS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smtClean="0">
                          <a:effectLst/>
                          <a:latin typeface="Comic Sans MS"/>
                          <a:cs typeface="Comic Sans MS"/>
                        </a:rPr>
                        <a:t>Mettre </a:t>
                      </a:r>
                      <a:r>
                        <a:rPr lang="fr-FR" sz="1400" dirty="0">
                          <a:effectLst/>
                          <a:latin typeface="Comic Sans MS"/>
                          <a:cs typeface="Comic Sans MS"/>
                        </a:rPr>
                        <a:t>en évidence les débats, les questions soulevés par </a:t>
                      </a:r>
                      <a:r>
                        <a:rPr lang="fr-FR" sz="1400">
                          <a:effectLst/>
                          <a:latin typeface="Comic Sans MS"/>
                          <a:cs typeface="Comic Sans MS"/>
                        </a:rPr>
                        <a:t>le </a:t>
                      </a:r>
                      <a:r>
                        <a:rPr lang="fr-FR" sz="1400" smtClean="0">
                          <a:effectLst/>
                          <a:latin typeface="Comic Sans MS"/>
                          <a:cs typeface="Comic Sans MS"/>
                        </a:rPr>
                        <a:t>thème.</a:t>
                      </a:r>
                      <a:endParaRPr lang="fr-FR" sz="1400" dirty="0">
                        <a:effectLst/>
                        <a:latin typeface="Comic Sans MS"/>
                        <a:cs typeface="Comic Sans MS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  <a:latin typeface="Comic Sans MS"/>
                          <a:cs typeface="Comic Sans MS"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  <a:latin typeface="Comic Sans MS"/>
                          <a:cs typeface="Comic Sans MS"/>
                        </a:rPr>
                        <a:t>Formuler les relations entre le thème et les autres matières de la série : </a:t>
                      </a:r>
                      <a:r>
                        <a:rPr lang="fr-FR" sz="1400">
                          <a:effectLst/>
                          <a:latin typeface="Comic Sans MS"/>
                          <a:cs typeface="Comic Sans MS"/>
                        </a:rPr>
                        <a:t>histoire</a:t>
                      </a:r>
                      <a:r>
                        <a:rPr lang="fr-FR" sz="1400" smtClean="0">
                          <a:effectLst/>
                          <a:latin typeface="Comic Sans MS"/>
                          <a:cs typeface="Comic Sans MS"/>
                        </a:rPr>
                        <a:t>, philosophie, etc.</a:t>
                      </a:r>
                      <a:endParaRPr lang="fr-FR" sz="1400" dirty="0">
                        <a:effectLst/>
                        <a:latin typeface="Comic Sans MS"/>
                        <a:cs typeface="Comic Sans MS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  <a:latin typeface="Comic Sans MS"/>
                          <a:cs typeface="Comic Sans MS"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  <a:latin typeface="Comic Sans MS"/>
                          <a:cs typeface="Comic Sans MS"/>
                        </a:rPr>
                        <a:t>Rechercher les évolutions sociologiques, technologiques, économiques qui sont à l’origine de </a:t>
                      </a:r>
                      <a:r>
                        <a:rPr lang="fr-FR" sz="1400">
                          <a:effectLst/>
                          <a:latin typeface="Comic Sans MS"/>
                          <a:cs typeface="Comic Sans MS"/>
                        </a:rPr>
                        <a:t>la </a:t>
                      </a:r>
                      <a:r>
                        <a:rPr lang="fr-FR" sz="1400" smtClean="0">
                          <a:effectLst/>
                          <a:latin typeface="Comic Sans MS"/>
                          <a:cs typeface="Comic Sans MS"/>
                        </a:rPr>
                        <a:t>problématique.</a:t>
                      </a:r>
                      <a:endParaRPr lang="fr-FR" sz="1400" dirty="0">
                        <a:effectLst/>
                        <a:latin typeface="Comic Sans MS"/>
                        <a:ea typeface="Times New Roman"/>
                        <a:cs typeface="Comic Sans MS"/>
                      </a:endParaRPr>
                    </a:p>
                  </a:txBody>
                  <a:tcPr marL="54671" marR="5467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300" dirty="0">
                          <a:effectLst/>
                          <a:latin typeface="Comic Sans MS"/>
                          <a:cs typeface="Comic Sans MS"/>
                        </a:rPr>
                        <a:t>1- Les propos tenus par le salarié sur le mur Facebook sont-ils privés et publics</a:t>
                      </a:r>
                      <a:r>
                        <a:rPr lang="fr-FR" sz="1300">
                          <a:effectLst/>
                          <a:latin typeface="Comic Sans MS"/>
                          <a:cs typeface="Comic Sans MS"/>
                        </a:rPr>
                        <a:t> </a:t>
                      </a:r>
                      <a:r>
                        <a:rPr lang="fr-FR" sz="1300" smtClean="0">
                          <a:effectLst/>
                          <a:latin typeface="Comic Sans MS"/>
                          <a:cs typeface="Comic Sans MS"/>
                        </a:rPr>
                        <a:t>?</a:t>
                      </a:r>
                      <a:endParaRPr lang="fr-FR" sz="1300" dirty="0">
                        <a:effectLst/>
                        <a:latin typeface="Comic Sans MS"/>
                        <a:cs typeface="Comic Sans MS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300" baseline="0" dirty="0" smtClean="0">
                          <a:effectLst/>
                          <a:latin typeface="Comic Sans MS"/>
                          <a:cs typeface="Comic Sans MS"/>
                        </a:rPr>
                        <a:t>  </a:t>
                      </a:r>
                      <a:r>
                        <a:rPr lang="fr-FR" sz="1300" dirty="0" smtClean="0">
                          <a:effectLst/>
                          <a:latin typeface="Comic Sans MS"/>
                          <a:cs typeface="Comic Sans MS"/>
                        </a:rPr>
                        <a:t>Débat </a:t>
                      </a:r>
                      <a:r>
                        <a:rPr lang="fr-FR" sz="1300" dirty="0">
                          <a:effectLst/>
                          <a:latin typeface="Comic Sans MS"/>
                          <a:cs typeface="Comic Sans MS"/>
                        </a:rPr>
                        <a:t>= qualification juridique du réseau social, du mur Facebook</a:t>
                      </a:r>
                      <a:r>
                        <a:rPr lang="fr-FR" sz="1300" dirty="0" smtClean="0">
                          <a:effectLst/>
                          <a:latin typeface="Comic Sans MS"/>
                          <a:cs typeface="Comic Sans MS"/>
                        </a:rPr>
                        <a:t>.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fr-FR" sz="1300" dirty="0">
                        <a:effectLst/>
                        <a:latin typeface="Comic Sans MS"/>
                        <a:cs typeface="Comic Sans MS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300" dirty="0">
                          <a:effectLst/>
                          <a:latin typeface="Comic Sans MS"/>
                          <a:cs typeface="Comic Sans MS"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300" dirty="0">
                          <a:effectLst/>
                          <a:latin typeface="Comic Sans MS"/>
                          <a:cs typeface="Comic Sans MS"/>
                        </a:rPr>
                        <a:t>2- Le contrôle de l’activité du salarié sur Internet fait-il partie des pouvoirs de l’employeur</a:t>
                      </a:r>
                      <a:r>
                        <a:rPr lang="fr-FR" sz="1300">
                          <a:effectLst/>
                          <a:latin typeface="Comic Sans MS"/>
                          <a:cs typeface="Comic Sans MS"/>
                        </a:rPr>
                        <a:t> </a:t>
                      </a:r>
                      <a:r>
                        <a:rPr lang="fr-FR" sz="1300" smtClean="0">
                          <a:effectLst/>
                          <a:latin typeface="Comic Sans MS"/>
                          <a:cs typeface="Comic Sans MS"/>
                        </a:rPr>
                        <a:t>?</a:t>
                      </a:r>
                      <a:endParaRPr lang="fr-FR" sz="1300" dirty="0">
                        <a:effectLst/>
                        <a:latin typeface="Comic Sans MS"/>
                        <a:cs typeface="Comic Sans MS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300" baseline="0" dirty="0" smtClean="0">
                          <a:effectLst/>
                          <a:latin typeface="Comic Sans MS"/>
                          <a:cs typeface="Comic Sans MS"/>
                        </a:rPr>
                        <a:t>  </a:t>
                      </a:r>
                      <a:r>
                        <a:rPr lang="fr-FR" sz="1300" dirty="0" smtClean="0">
                          <a:effectLst/>
                          <a:latin typeface="Comic Sans MS"/>
                          <a:cs typeface="Comic Sans MS"/>
                        </a:rPr>
                        <a:t>Débat </a:t>
                      </a:r>
                      <a:r>
                        <a:rPr lang="fr-FR" sz="1300" dirty="0">
                          <a:effectLst/>
                          <a:latin typeface="Comic Sans MS"/>
                          <a:cs typeface="Comic Sans MS"/>
                        </a:rPr>
                        <a:t>= étendue des pouvoirs de l’employeur face aux droits des salariés</a:t>
                      </a:r>
                      <a:r>
                        <a:rPr lang="fr-FR" sz="1300" dirty="0" smtClean="0">
                          <a:effectLst/>
                          <a:latin typeface="Comic Sans MS"/>
                          <a:cs typeface="Comic Sans MS"/>
                        </a:rPr>
                        <a:t>.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fr-FR" sz="1300" dirty="0">
                        <a:effectLst/>
                        <a:latin typeface="Comic Sans MS"/>
                        <a:cs typeface="Comic Sans MS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300" dirty="0">
                          <a:effectLst/>
                          <a:latin typeface="Comic Sans MS"/>
                          <a:cs typeface="Comic Sans MS"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300" dirty="0">
                          <a:effectLst/>
                          <a:latin typeface="Comic Sans MS"/>
                          <a:cs typeface="Comic Sans MS"/>
                        </a:rPr>
                        <a:t>3- Comment protéger le patrimoine de la personne malade</a:t>
                      </a:r>
                      <a:r>
                        <a:rPr lang="fr-FR" sz="1300">
                          <a:effectLst/>
                          <a:latin typeface="Comic Sans MS"/>
                          <a:cs typeface="Comic Sans MS"/>
                        </a:rPr>
                        <a:t> </a:t>
                      </a:r>
                      <a:r>
                        <a:rPr lang="fr-FR" sz="1300" smtClean="0">
                          <a:effectLst/>
                          <a:latin typeface="Comic Sans MS"/>
                          <a:cs typeface="Comic Sans MS"/>
                        </a:rPr>
                        <a:t>?</a:t>
                      </a:r>
                      <a:endParaRPr lang="fr-FR" sz="1300" dirty="0">
                        <a:effectLst/>
                        <a:latin typeface="Comic Sans MS"/>
                        <a:cs typeface="Comic Sans MS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300" baseline="0" dirty="0" smtClean="0">
                          <a:effectLst/>
                          <a:latin typeface="Comic Sans MS"/>
                          <a:cs typeface="Comic Sans MS"/>
                        </a:rPr>
                        <a:t>  </a:t>
                      </a:r>
                      <a:r>
                        <a:rPr lang="fr-FR" sz="1300" dirty="0" smtClean="0">
                          <a:effectLst/>
                          <a:latin typeface="Comic Sans MS"/>
                          <a:cs typeface="Comic Sans MS"/>
                        </a:rPr>
                        <a:t>Débat </a:t>
                      </a:r>
                      <a:r>
                        <a:rPr lang="fr-FR" sz="1300" dirty="0">
                          <a:effectLst/>
                          <a:latin typeface="Comic Sans MS"/>
                          <a:cs typeface="Comic Sans MS"/>
                        </a:rPr>
                        <a:t>= accompagnement juridique pour les incapables majeurs</a:t>
                      </a:r>
                      <a:endParaRPr lang="fr-FR" sz="1300" dirty="0">
                        <a:effectLst/>
                        <a:latin typeface="Comic Sans MS"/>
                        <a:ea typeface="Times New Roman"/>
                        <a:cs typeface="Comic Sans MS"/>
                      </a:endParaRPr>
                    </a:p>
                  </a:txBody>
                  <a:tcPr marL="54671" marR="54671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284013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14400" y="332656"/>
            <a:ext cx="7772400" cy="864096"/>
          </a:xfrm>
        </p:spPr>
        <p:txBody>
          <a:bodyPr>
            <a:normAutofit/>
          </a:bodyPr>
          <a:lstStyle/>
          <a:p>
            <a:pPr algn="ctr"/>
            <a:r>
              <a:rPr lang="fr-FR" sz="2000" b="1" u="sng" dirty="0">
                <a:latin typeface="Comic Sans MS"/>
                <a:cs typeface="Comic Sans MS"/>
              </a:rPr>
              <a:t>ETAPE </a:t>
            </a:r>
            <a:r>
              <a:rPr lang="fr-FR" sz="2000" b="1" u="sng" dirty="0" smtClean="0">
                <a:latin typeface="Comic Sans MS"/>
                <a:cs typeface="Comic Sans MS"/>
              </a:rPr>
              <a:t>3:ETUDIER LES NOTIONS ESSENTIELLES DU THEME</a:t>
            </a:r>
            <a:endParaRPr lang="fr-FR" sz="2000" b="1" dirty="0">
              <a:latin typeface="Comic Sans MS"/>
              <a:cs typeface="Comic Sans MS"/>
            </a:endParaRPr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192033695"/>
              </p:ext>
            </p:extLst>
          </p:nvPr>
        </p:nvGraphicFramePr>
        <p:xfrm>
          <a:off x="755576" y="1412776"/>
          <a:ext cx="7848872" cy="496855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84176"/>
                <a:gridCol w="1800200"/>
                <a:gridCol w="1750282"/>
                <a:gridCol w="2714214"/>
              </a:tblGrid>
              <a:tr h="72008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dirty="0" smtClean="0">
                          <a:effectLst/>
                          <a:latin typeface="Comic Sans MS"/>
                          <a:ea typeface="Times New Roman"/>
                          <a:cs typeface="Comic Sans MS"/>
                        </a:rPr>
                        <a:t>ETAPE</a:t>
                      </a:r>
                      <a:endParaRPr lang="fr-FR" sz="1400" dirty="0">
                        <a:effectLst/>
                        <a:latin typeface="Comic Sans MS"/>
                        <a:ea typeface="Times New Roman"/>
                        <a:cs typeface="Comic Sans MS"/>
                      </a:endParaRPr>
                    </a:p>
                  </a:txBody>
                  <a:tcPr marL="54671" marR="5467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dirty="0" smtClean="0">
                          <a:effectLst/>
                          <a:latin typeface="Comic Sans MS"/>
                          <a:ea typeface="Times New Roman"/>
                          <a:cs typeface="Comic Sans MS"/>
                        </a:rPr>
                        <a:t>TRAVAIL A REALISER</a:t>
                      </a:r>
                      <a:endParaRPr lang="fr-FR" sz="1400" dirty="0">
                        <a:effectLst/>
                        <a:latin typeface="Comic Sans MS"/>
                        <a:ea typeface="Times New Roman"/>
                        <a:cs typeface="Comic Sans MS"/>
                      </a:endParaRPr>
                    </a:p>
                  </a:txBody>
                  <a:tcPr marL="54671" marR="5467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dirty="0" smtClean="0">
                          <a:effectLst/>
                          <a:latin typeface="Comic Sans MS"/>
                          <a:ea typeface="Times New Roman"/>
                          <a:cs typeface="Comic Sans MS"/>
                        </a:rPr>
                        <a:t>DEMARCHE</a:t>
                      </a:r>
                      <a:r>
                        <a:rPr lang="fr-FR" sz="1400" baseline="0" dirty="0" smtClean="0">
                          <a:effectLst/>
                          <a:latin typeface="Comic Sans MS"/>
                          <a:ea typeface="Times New Roman"/>
                          <a:cs typeface="Comic Sans MS"/>
                        </a:rPr>
                        <a:t> A METTRE EN ŒUVRE</a:t>
                      </a:r>
                      <a:endParaRPr lang="fr-FR" sz="1400" dirty="0">
                        <a:effectLst/>
                        <a:latin typeface="Comic Sans MS"/>
                        <a:ea typeface="Times New Roman"/>
                        <a:cs typeface="Comic Sans MS"/>
                      </a:endParaRPr>
                    </a:p>
                  </a:txBody>
                  <a:tcPr marL="54671" marR="5467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dirty="0" smtClean="0">
                          <a:effectLst/>
                          <a:latin typeface="Comic Sans MS"/>
                          <a:ea typeface="Times New Roman"/>
                          <a:cs typeface="Comic Sans MS"/>
                        </a:rPr>
                        <a:t>EXEMPLES</a:t>
                      </a:r>
                      <a:endParaRPr lang="fr-FR" sz="1400" dirty="0">
                        <a:effectLst/>
                        <a:latin typeface="Comic Sans MS"/>
                        <a:ea typeface="Times New Roman"/>
                        <a:cs typeface="Comic Sans MS"/>
                      </a:endParaRPr>
                    </a:p>
                  </a:txBody>
                  <a:tcPr marL="54671" marR="54671" marT="0" marB="0"/>
                </a:tc>
              </a:tr>
              <a:tr h="424847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dirty="0" smtClean="0">
                        <a:effectLst/>
                        <a:latin typeface="Comic Sans MS"/>
                        <a:cs typeface="Comic Sans MS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fr-FR" sz="1400" dirty="0" smtClean="0">
                        <a:effectLst/>
                        <a:latin typeface="Comic Sans MS"/>
                        <a:cs typeface="Comic Sans MS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dirty="0" smtClean="0">
                          <a:effectLst/>
                          <a:latin typeface="Comic Sans MS"/>
                          <a:cs typeface="Comic Sans MS"/>
                        </a:rPr>
                        <a:t>APPROFONDIR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fr-FR" sz="1400" dirty="0" smtClean="0">
                        <a:effectLst/>
                        <a:latin typeface="Comic Sans MS"/>
                        <a:cs typeface="Comic Sans MS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dirty="0" smtClean="0">
                          <a:effectLst/>
                          <a:latin typeface="Comic Sans MS"/>
                          <a:cs typeface="Comic Sans MS"/>
                        </a:rPr>
                        <a:t> </a:t>
                      </a:r>
                      <a:r>
                        <a:rPr lang="fr-FR" sz="1400" dirty="0">
                          <a:effectLst/>
                          <a:latin typeface="Comic Sans MS"/>
                          <a:cs typeface="Comic Sans MS"/>
                        </a:rPr>
                        <a:t>LES </a:t>
                      </a:r>
                      <a:r>
                        <a:rPr lang="fr-FR" sz="1400" dirty="0" smtClean="0">
                          <a:effectLst/>
                          <a:latin typeface="Comic Sans MS"/>
                          <a:cs typeface="Comic Sans MS"/>
                        </a:rPr>
                        <a:t>NOTIONS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fr-FR" sz="1400" dirty="0" smtClean="0">
                        <a:effectLst/>
                        <a:latin typeface="Comic Sans MS"/>
                        <a:cs typeface="Comic Sans MS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dirty="0" smtClean="0">
                          <a:effectLst/>
                          <a:latin typeface="Comic Sans MS"/>
                          <a:cs typeface="Comic Sans MS"/>
                        </a:rPr>
                        <a:t> JURIDIQUES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fr-FR" sz="1400" dirty="0" smtClean="0">
                        <a:effectLst/>
                        <a:latin typeface="Comic Sans MS"/>
                        <a:cs typeface="Comic Sans MS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dirty="0" smtClean="0">
                          <a:effectLst/>
                          <a:latin typeface="Comic Sans MS"/>
                          <a:cs typeface="Comic Sans MS"/>
                        </a:rPr>
                        <a:t> ESSENTIELLES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fr-FR" sz="1400" dirty="0" smtClean="0">
                        <a:effectLst/>
                        <a:latin typeface="Comic Sans MS"/>
                        <a:cs typeface="Comic Sans MS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dirty="0" smtClean="0">
                          <a:effectLst/>
                          <a:latin typeface="Comic Sans MS"/>
                          <a:cs typeface="Comic Sans MS"/>
                        </a:rPr>
                        <a:t> </a:t>
                      </a:r>
                      <a:r>
                        <a:rPr lang="fr-FR" sz="1400" dirty="0">
                          <a:effectLst/>
                          <a:latin typeface="Comic Sans MS"/>
                          <a:cs typeface="Comic Sans MS"/>
                        </a:rPr>
                        <a:t>DU THEME</a:t>
                      </a:r>
                      <a:endParaRPr lang="fr-FR" sz="1400" dirty="0">
                        <a:effectLst/>
                        <a:latin typeface="Comic Sans MS"/>
                        <a:ea typeface="Times New Roman"/>
                        <a:cs typeface="Comic Sans MS"/>
                      </a:endParaRPr>
                    </a:p>
                  </a:txBody>
                  <a:tcPr marL="54671" marR="54671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FR" sz="1400" dirty="0" smtClean="0">
                        <a:effectLst/>
                        <a:latin typeface="Comic Sans MS"/>
                        <a:cs typeface="Comic Sans MS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dirty="0" smtClean="0">
                          <a:effectLst/>
                          <a:latin typeface="Comic Sans MS"/>
                          <a:cs typeface="Comic Sans MS"/>
                        </a:rPr>
                        <a:t>ANALYSE DETAILLEE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fr-FR" sz="1400" dirty="0">
                        <a:effectLst/>
                        <a:latin typeface="Comic Sans MS"/>
                        <a:cs typeface="Comic Sans MS"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fr-FR" sz="1400" dirty="0">
                          <a:effectLst/>
                          <a:latin typeface="Comic Sans MS"/>
                          <a:cs typeface="Comic Sans MS"/>
                        </a:rPr>
                        <a:t>des principales notions </a:t>
                      </a:r>
                      <a:r>
                        <a:rPr lang="fr-FR" sz="1400" dirty="0" smtClean="0">
                          <a:effectLst/>
                          <a:latin typeface="Comic Sans MS"/>
                          <a:cs typeface="Comic Sans MS"/>
                        </a:rPr>
                        <a:t>juridiques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</a:pPr>
                      <a:endParaRPr lang="fr-FR" sz="1400" dirty="0">
                        <a:effectLst/>
                        <a:latin typeface="Comic Sans MS"/>
                        <a:cs typeface="Comic Sans MS"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fr-FR" sz="1400" dirty="0">
                          <a:effectLst/>
                          <a:latin typeface="Comic Sans MS"/>
                          <a:cs typeface="Comic Sans MS"/>
                        </a:rPr>
                        <a:t>des textes majeurs qui définissent les </a:t>
                      </a:r>
                      <a:r>
                        <a:rPr lang="fr-FR" sz="1400" dirty="0" smtClean="0">
                          <a:effectLst/>
                          <a:latin typeface="Comic Sans MS"/>
                          <a:cs typeface="Comic Sans MS"/>
                        </a:rPr>
                        <a:t>notions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</a:pPr>
                      <a:endParaRPr lang="fr-FR" sz="1400" dirty="0">
                        <a:effectLst/>
                        <a:latin typeface="Comic Sans MS"/>
                        <a:cs typeface="Comic Sans MS"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fr-FR" sz="1400" dirty="0">
                          <a:effectLst/>
                          <a:latin typeface="Comic Sans MS"/>
                          <a:cs typeface="Comic Sans MS"/>
                        </a:rPr>
                        <a:t>des décisions rendues par les tribunaux (jurisprudence)</a:t>
                      </a:r>
                      <a:endParaRPr lang="fr-FR" sz="1400" dirty="0">
                        <a:effectLst/>
                        <a:latin typeface="Comic Sans MS"/>
                        <a:ea typeface="Times New Roman"/>
                        <a:cs typeface="Comic Sans MS"/>
                      </a:endParaRPr>
                    </a:p>
                  </a:txBody>
                  <a:tcPr marL="54671" marR="5467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dirty="0" smtClean="0">
                        <a:effectLst/>
                        <a:latin typeface="Comic Sans MS"/>
                        <a:cs typeface="Comic Sans MS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dirty="0" smtClean="0">
                          <a:effectLst/>
                          <a:latin typeface="Comic Sans MS"/>
                          <a:cs typeface="Comic Sans MS"/>
                        </a:rPr>
                        <a:t>Savoir </a:t>
                      </a:r>
                      <a:r>
                        <a:rPr lang="fr-FR" sz="1400" dirty="0">
                          <a:effectLst/>
                          <a:latin typeface="Comic Sans MS"/>
                          <a:cs typeface="Comic Sans MS"/>
                        </a:rPr>
                        <a:t>définir les notions essentielles du </a:t>
                      </a:r>
                      <a:r>
                        <a:rPr lang="fr-FR" sz="1400" dirty="0" smtClean="0">
                          <a:effectLst/>
                          <a:latin typeface="Comic Sans MS"/>
                          <a:cs typeface="Comic Sans MS"/>
                        </a:rPr>
                        <a:t>thème.</a:t>
                      </a:r>
                      <a:endParaRPr lang="fr-FR" sz="1400" dirty="0">
                        <a:effectLst/>
                        <a:latin typeface="Comic Sans MS"/>
                        <a:cs typeface="Comic Sans MS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  <a:latin typeface="Comic Sans MS"/>
                          <a:cs typeface="Comic Sans MS"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  <a:latin typeface="Comic Sans MS"/>
                          <a:cs typeface="Comic Sans MS"/>
                        </a:rPr>
                        <a:t>Savoir où aller chercher l’information juridique relative au </a:t>
                      </a:r>
                      <a:r>
                        <a:rPr lang="fr-FR" sz="1400" dirty="0" smtClean="0">
                          <a:effectLst/>
                          <a:latin typeface="Comic Sans MS"/>
                          <a:cs typeface="Comic Sans MS"/>
                        </a:rPr>
                        <a:t>thème.</a:t>
                      </a:r>
                      <a:endParaRPr lang="fr-FR" sz="1400" dirty="0">
                        <a:effectLst/>
                        <a:latin typeface="Comic Sans MS"/>
                        <a:cs typeface="Comic Sans MS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  <a:latin typeface="Comic Sans MS"/>
                          <a:cs typeface="Comic Sans MS"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  <a:latin typeface="Comic Sans MS"/>
                          <a:cs typeface="Comic Sans MS"/>
                        </a:rPr>
                        <a:t>Utiliser ces notions pour répondre aux questions, résoudre un cas </a:t>
                      </a:r>
                      <a:r>
                        <a:rPr lang="fr-FR" sz="1400" dirty="0" smtClean="0">
                          <a:effectLst/>
                          <a:latin typeface="Comic Sans MS"/>
                          <a:cs typeface="Comic Sans MS"/>
                        </a:rPr>
                        <a:t>pratique.</a:t>
                      </a:r>
                      <a:endParaRPr lang="fr-FR" sz="1400" dirty="0">
                        <a:effectLst/>
                        <a:latin typeface="Comic Sans MS"/>
                        <a:ea typeface="Times New Roman"/>
                        <a:cs typeface="Comic Sans MS"/>
                      </a:endParaRPr>
                    </a:p>
                  </a:txBody>
                  <a:tcPr marL="54671" marR="54671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fr-FR" sz="1400" dirty="0" smtClean="0">
                        <a:effectLst/>
                        <a:latin typeface="Comic Sans MS"/>
                        <a:cs typeface="Comic Sans MS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dirty="0" smtClean="0">
                          <a:effectLst/>
                          <a:latin typeface="Comic Sans MS"/>
                          <a:cs typeface="Comic Sans MS"/>
                        </a:rPr>
                        <a:t>Salarié </a:t>
                      </a:r>
                      <a:r>
                        <a:rPr lang="fr-FR" sz="1400" dirty="0">
                          <a:effectLst/>
                          <a:latin typeface="Comic Sans MS"/>
                          <a:cs typeface="Comic Sans MS"/>
                        </a:rPr>
                        <a:t>/ employeur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  <a:latin typeface="Comic Sans MS"/>
                          <a:cs typeface="Comic Sans MS"/>
                        </a:rPr>
                        <a:t>Licenciement / faute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  <a:latin typeface="Comic Sans MS"/>
                          <a:cs typeface="Comic Sans MS"/>
                        </a:rPr>
                        <a:t>Code du travail / Conseil des Prud’hommes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  <a:latin typeface="Comic Sans MS"/>
                          <a:cs typeface="Comic Sans MS"/>
                        </a:rPr>
                        <a:t>Droit de la personne / droit à la correspondance privée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  <a:latin typeface="Comic Sans MS"/>
                          <a:cs typeface="Comic Sans MS"/>
                        </a:rPr>
                        <a:t>Pouvoir de direction de l’employeur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  <a:latin typeface="Comic Sans MS"/>
                          <a:cs typeface="Comic Sans MS"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  <a:latin typeface="Comic Sans MS"/>
                          <a:cs typeface="Comic Sans MS"/>
                        </a:rPr>
                        <a:t>Mineurs / majeurs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  <a:latin typeface="Comic Sans MS"/>
                          <a:cs typeface="Comic Sans MS"/>
                        </a:rPr>
                        <a:t>Capacité  / incapacité juridique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  <a:latin typeface="Comic Sans MS"/>
                          <a:cs typeface="Comic Sans MS"/>
                        </a:rPr>
                        <a:t>Abus d’influence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  <a:latin typeface="Comic Sans MS"/>
                          <a:cs typeface="Comic Sans MS"/>
                        </a:rPr>
                        <a:t>Abus frauduleux de l’état de faiblesse</a:t>
                      </a:r>
                      <a:endParaRPr lang="fr-FR" sz="1400" dirty="0">
                        <a:effectLst/>
                        <a:latin typeface="Comic Sans MS"/>
                        <a:ea typeface="Times New Roman"/>
                        <a:cs typeface="Comic Sans MS"/>
                      </a:endParaRPr>
                    </a:p>
                  </a:txBody>
                  <a:tcPr marL="54671" marR="54671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280821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apitaux">
  <a:themeElements>
    <a:clrScheme name="Capitaux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Capitaux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apitaux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511</TotalTime>
  <Words>633</Words>
  <Application>Microsoft Office PowerPoint</Application>
  <PresentationFormat>Affichage à l'écran (4:3)</PresentationFormat>
  <Paragraphs>182</Paragraphs>
  <Slides>11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11</vt:i4>
      </vt:variant>
    </vt:vector>
  </HeadingPairs>
  <TitlesOfParts>
    <vt:vector size="12" baseType="lpstr">
      <vt:lpstr>Capitaux</vt:lpstr>
      <vt:lpstr>Spécialité DGEMC en TL</vt:lpstr>
      <vt:lpstr>Présentation PowerPoint</vt:lpstr>
      <vt:lpstr>Organisation</vt:lpstr>
      <vt:lpstr> Contenu du programme  </vt:lpstr>
      <vt:lpstr>Evaluation au baccalauréat </vt:lpstr>
      <vt:lpstr>Et après ? </vt:lpstr>
      <vt:lpstr>     </vt:lpstr>
      <vt:lpstr>ETAPE 2: LES ENJEUX CONTEMPORAINS DU THEME</vt:lpstr>
      <vt:lpstr>ETAPE 3:ETUDIER LES NOTIONS ESSENTIELLES DU THEME</vt:lpstr>
      <vt:lpstr>ETAPE 4 :REFLECHIR A LA PROBLEMATIQUE DU THEME</vt:lpstr>
      <vt:lpstr>Bonne fin d’année scolaire …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Spécialité DGEMC en TL</dc:title>
  <dc:creator>ERIC</dc:creator>
  <cp:lastModifiedBy>ERIC</cp:lastModifiedBy>
  <cp:revision>89</cp:revision>
  <cp:lastPrinted>2012-05-18T15:59:32Z</cp:lastPrinted>
  <dcterms:created xsi:type="dcterms:W3CDTF">2012-05-11T11:24:19Z</dcterms:created>
  <dcterms:modified xsi:type="dcterms:W3CDTF">2012-06-13T13:34:38Z</dcterms:modified>
</cp:coreProperties>
</file>