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9"/>
  </p:notesMasterIdLst>
  <p:sldIdLst>
    <p:sldId id="256" r:id="rId3"/>
    <p:sldId id="258" r:id="rId4"/>
    <p:sldId id="260" r:id="rId5"/>
    <p:sldId id="261" r:id="rId6"/>
    <p:sldId id="263" r:id="rId7"/>
    <p:sldId id="264" r:id="rId8"/>
  </p:sldIdLst>
  <p:sldSz cx="9144000" cy="5143500" type="screen16x9"/>
  <p:notesSz cx="6858000" cy="9144000"/>
  <p:embeddedFontLst>
    <p:embeddedFont>
      <p:font typeface="Average" panose="020B0604020202020204" charset="0"/>
      <p:regular r:id="rId10"/>
    </p:embeddedFont>
    <p:embeddedFont>
      <p:font typeface="Corbel" panose="020B0503020204020204" pitchFamily="34" charset="0"/>
      <p:regular r:id="rId11"/>
      <p:bold r:id="rId12"/>
      <p:italic r:id="rId13"/>
      <p:boldItalic r:id="rId14"/>
    </p:embeddedFont>
    <p:embeddedFont>
      <p:font typeface="Lobster" panose="00000500000000000000" pitchFamily="2" charset="0"/>
      <p:regular r:id="rId15"/>
    </p:embeddedFont>
    <p:embeddedFont>
      <p:font typeface="Merriweather" panose="00000500000000000000" pitchFamily="2" charset="0"/>
      <p:regular r:id="rId16"/>
      <p:bold r:id="rId17"/>
      <p:italic r:id="rId18"/>
      <p:boldItalic r:id="rId19"/>
    </p:embeddedFont>
    <p:embeddedFont>
      <p:font typeface="Oswald" panose="00000500000000000000" pitchFamily="2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8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1.xml"/><Relationship Id="rId21" Type="http://schemas.openxmlformats.org/officeDocument/2006/relationships/font" Target="fonts/font12.fntdata"/><Relationship Id="rId7" Type="http://schemas.openxmlformats.org/officeDocument/2006/relationships/slide" Target="slides/slide5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font" Target="fonts/font1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font" Target="fonts/font2.fntdata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font" Target="fonts/font6.fntdata"/><Relationship Id="rId23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font" Target="fonts/font10.fntdata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d7cda1ea90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d7cda1ea90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d7cda1ea90_0_2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d7cda1ea90_0_2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7cda1ea90_0_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d7cda1ea90_0_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7cda1ea90_0_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d7cda1ea90_0_7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d7cda1ea90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d7cda1ea90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d7cda1ea90_0_2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d7cda1ea90_0_2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14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57" name="Google Shape;57;p14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14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14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0" name="Google Shape;60;p14"/>
          <p:cNvSpPr txBox="1">
            <a:spLocks noGrp="1"/>
          </p:cNvSpPr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subTitle" idx="1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>
            <a:spLocks noGrp="1"/>
          </p:cNvSpPr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65" name="Google Shape;65;p15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6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3" name="Google Shape;73;p1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4" name="Google Shape;74;p17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8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80" name="Google Shape;80;p19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81" name="Google Shape;81;p19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0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4" name="Google Shape;84;p20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1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7" name="Google Shape;87;p2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8" name="Google Shape;88;p21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9" name="Google Shape;89;p21"/>
          <p:cNvSpPr txBox="1">
            <a:spLocks noGrp="1"/>
          </p:cNvSpPr>
          <p:nvPr>
            <p:ph type="subTitle" idx="1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90" name="Google Shape;90;p2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91" name="Google Shape;91;p21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94" name="Google Shape;94;p22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3"/>
          <p:cNvSpPr txBox="1">
            <a:spLocks noGrp="1"/>
          </p:cNvSpPr>
          <p:nvPr>
            <p:ph type="title" hasCustomPrompt="1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7" name="Google Shape;97;p23"/>
          <p:cNvSpPr txBox="1">
            <a:spLocks noGrp="1"/>
          </p:cNvSpPr>
          <p:nvPr>
            <p:ph type="body" idx="1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8" name="Google Shape;98;p2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late">
    <p:bg>
      <p:bgPr>
        <a:gradFill>
          <a:gsLst>
            <a:gs pos="0">
              <a:srgbClr val="1077D2"/>
            </a:gs>
            <a:gs pos="100000">
              <a:srgbClr val="09315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 sz="14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sldNum" idx="12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 rtl="0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‹N°›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6011760" y="136518"/>
            <a:ext cx="2996978" cy="79267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mc:AlternateContent xmlns:mc="http://schemas.openxmlformats.org/markup-compatibility/2006" xmlns:p14="http://schemas.microsoft.com/office/powerpoint/2010/main">
    <mc:Choice Requires="p14">
      <p:transition spd="slow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>
            <a:spLocks noGrp="1"/>
          </p:cNvSpPr>
          <p:nvPr>
            <p:ph type="ctrTitle"/>
          </p:nvPr>
        </p:nvSpPr>
        <p:spPr>
          <a:xfrm>
            <a:off x="67631" y="990806"/>
            <a:ext cx="9037200" cy="173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rmAutofit fontScale="9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rbel"/>
              <a:buNone/>
            </a:pPr>
            <a:r>
              <a:rPr lang="fr" sz="4500" dirty="0">
                <a:latin typeface="Lobster"/>
                <a:ea typeface="Lobster"/>
                <a:cs typeface="Lobster"/>
                <a:sym typeface="Lobster"/>
              </a:rPr>
              <a:t>L’anglais </a:t>
            </a:r>
            <a:r>
              <a:rPr lang="fr-FR" sz="4500">
                <a:latin typeface="Lobster"/>
                <a:ea typeface="Lobster"/>
                <a:cs typeface="Lobster"/>
                <a:sym typeface="Lobster"/>
              </a:rPr>
              <a:t>et l’espagnol</a:t>
            </a:r>
            <a:r>
              <a:rPr lang="fr" sz="4500">
                <a:latin typeface="Lobster"/>
                <a:ea typeface="Lobster"/>
                <a:cs typeface="Lobster"/>
                <a:sym typeface="Lobster"/>
              </a:rPr>
              <a:t> au lycée Victor Duruy</a:t>
            </a:r>
            <a:endParaRPr sz="4500" dirty="0">
              <a:latin typeface="Lobster"/>
              <a:ea typeface="Lobster"/>
              <a:cs typeface="Lobster"/>
              <a:sym typeface="Lobster"/>
            </a:endParaRPr>
          </a:p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rbel"/>
              <a:buNone/>
            </a:pPr>
            <a:r>
              <a:rPr lang="fr" sz="4500" dirty="0">
                <a:latin typeface="Lobster"/>
                <a:ea typeface="Lobster"/>
                <a:cs typeface="Lobster"/>
                <a:sym typeface="Lobster"/>
              </a:rPr>
              <a:t>Les sections européennes de langues</a:t>
            </a:r>
            <a:endParaRPr sz="4500" dirty="0">
              <a:latin typeface="Lobster"/>
              <a:ea typeface="Lobster"/>
              <a:cs typeface="Lobster"/>
              <a:sym typeface="Lobster"/>
            </a:endParaRPr>
          </a:p>
        </p:txBody>
      </p:sp>
      <p:pic>
        <p:nvPicPr>
          <p:cNvPr id="106" name="Google Shape;10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5288" y="2851673"/>
            <a:ext cx="2883714" cy="2162786"/>
          </a:xfrm>
          <a:prstGeom prst="rect">
            <a:avLst/>
          </a:prstGeom>
          <a:noFill/>
          <a:ln>
            <a:noFill/>
          </a:ln>
          <a:effectLst>
            <a:outerShdw blurRad="800100" dist="428625" dir="10980000" algn="bl" rotWithShape="0">
              <a:srgbClr val="000000">
                <a:alpha val="58000"/>
              </a:srgbClr>
            </a:outerShdw>
          </a:effectLst>
        </p:spPr>
      </p:pic>
      <p:sp>
        <p:nvSpPr>
          <p:cNvPr id="107" name="Google Shape;107;p25"/>
          <p:cNvSpPr txBox="1">
            <a:spLocks noGrp="1"/>
          </p:cNvSpPr>
          <p:nvPr>
            <p:ph type="subTitle" idx="4294967295"/>
          </p:nvPr>
        </p:nvSpPr>
        <p:spPr>
          <a:xfrm>
            <a:off x="67631" y="3611888"/>
            <a:ext cx="4727400" cy="12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t" anchorCtr="0">
            <a:normAutofit fontScale="92500" lnSpcReduction="20000"/>
          </a:bodyPr>
          <a:lstStyle/>
          <a:p>
            <a:pPr marL="457200" marR="0" lvl="0" indent="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3F3F3"/>
                </a:solidFill>
                <a:latin typeface="Merriweather"/>
                <a:ea typeface="Merriweather"/>
                <a:cs typeface="Merriweather"/>
                <a:sym typeface="Merriweather"/>
              </a:rPr>
              <a:t>Lycée Victor Duruy</a:t>
            </a:r>
            <a:endParaRPr>
              <a:solidFill>
                <a:srgbClr val="F3F3F3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">
                <a:solidFill>
                  <a:srgbClr val="F3F3F3"/>
                </a:solidFill>
                <a:latin typeface="Merriweather"/>
                <a:ea typeface="Merriweather"/>
                <a:cs typeface="Merriweather"/>
                <a:sym typeface="Merriweather"/>
              </a:rPr>
              <a:t>2, Avenue de Nonères</a:t>
            </a:r>
            <a:endParaRPr>
              <a:solidFill>
                <a:srgbClr val="F3F3F3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0" algn="l" rtl="0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fr">
                <a:solidFill>
                  <a:srgbClr val="F3F3F3"/>
                </a:solidFill>
                <a:latin typeface="Merriweather"/>
                <a:ea typeface="Merriweather"/>
                <a:cs typeface="Merriweather"/>
                <a:sym typeface="Merriweather"/>
              </a:rPr>
              <a:t>40000 MONT DE MARSAN</a:t>
            </a:r>
            <a:endParaRPr>
              <a:solidFill>
                <a:srgbClr val="F3F3F3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7"/>
          <p:cNvSpPr txBox="1"/>
          <p:nvPr/>
        </p:nvSpPr>
        <p:spPr>
          <a:xfrm>
            <a:off x="373875" y="1257550"/>
            <a:ext cx="8458500" cy="35086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La section européenne  s’adresse à des élèves motivés et intéressés par la langue anglaise ou espagnole et la culture anglophone ou hispanique et hispano-américaine, d’un bon niveau de langue, désireux d’approfondir leurs connaissances sur l'histoire et la géographie des pays anglophones ou de l'Espagne et de l'Amérique latine.</a:t>
            </a: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Le dynamisme est une qualité très importante dans des cours qui vont régulièrement privilégier la pratique de l’oral.</a:t>
            </a: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Il n'est pas nécessaire d'avoir suivi une section européenne  au collège.</a:t>
            </a: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dirty="0">
                <a:solidFill>
                  <a:schemeClr val="dk1"/>
                </a:solidFill>
                <a:latin typeface="Average"/>
                <a:ea typeface="Average"/>
                <a:cs typeface="Average"/>
                <a:sym typeface="Average"/>
              </a:rPr>
              <a:t>Les candidats seront selectionnés sur leur dossier et l’appréciation de leurs professeurs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9"/>
          <p:cNvSpPr txBox="1">
            <a:spLocks noGrp="1"/>
          </p:cNvSpPr>
          <p:nvPr>
            <p:ph type="title"/>
          </p:nvPr>
        </p:nvSpPr>
        <p:spPr>
          <a:xfrm>
            <a:off x="311738" y="922738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En groupe </a:t>
            </a:r>
            <a:r>
              <a:rPr lang="fr" b="1" dirty="0"/>
              <a:t>restreint</a:t>
            </a:r>
            <a:r>
              <a:rPr lang="fr" dirty="0"/>
              <a:t>, 2 heures </a:t>
            </a:r>
            <a:r>
              <a:rPr lang="fr" b="1" dirty="0"/>
              <a:t>par semaine</a:t>
            </a:r>
            <a:r>
              <a:rPr lang="fr" dirty="0"/>
              <a:t> de langue en plus!</a:t>
            </a:r>
            <a:endParaRPr dirty="0"/>
          </a:p>
        </p:txBody>
      </p:sp>
      <p:sp>
        <p:nvSpPr>
          <p:cNvPr id="130" name="Google Shape;130;p29"/>
          <p:cNvSpPr txBox="1">
            <a:spLocks noGrp="1"/>
          </p:cNvSpPr>
          <p:nvPr>
            <p:ph type="body" idx="1"/>
          </p:nvPr>
        </p:nvSpPr>
        <p:spPr>
          <a:xfrm>
            <a:off x="368850" y="1563963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>
                <a:solidFill>
                  <a:schemeClr val="dk1"/>
                </a:solidFill>
              </a:rPr>
              <a:t>1h en DNL(Discipline Non Linguistique): </a:t>
            </a:r>
            <a:endParaRPr sz="1800" b="1" dirty="0">
              <a:solidFill>
                <a:schemeClr val="dk1"/>
              </a:solidFill>
            </a:endParaRPr>
          </a:p>
          <a:p>
            <a:pPr marL="342900" lvl="0" indent="-273050" algn="l" rtl="0">
              <a:spcBef>
                <a:spcPts val="1200"/>
              </a:spcBef>
              <a:spcAft>
                <a:spcPts val="0"/>
              </a:spcAft>
              <a:buSzPts val="1700"/>
              <a:buChar char="●"/>
            </a:pPr>
            <a:r>
              <a:rPr lang="fr" sz="1800" dirty="0">
                <a:solidFill>
                  <a:schemeClr val="dk1"/>
                </a:solidFill>
              </a:rPr>
              <a:t>Un enseignement d’histoire-géographie tout en anglais ou espagnol;</a:t>
            </a:r>
            <a:endParaRPr sz="1800" dirty="0">
              <a:solidFill>
                <a:schemeClr val="dk1"/>
              </a:solidFill>
            </a:endParaRPr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fr" sz="1800" dirty="0">
                <a:solidFill>
                  <a:schemeClr val="dk1"/>
                </a:solidFill>
              </a:rPr>
              <a:t>Des projets d’ouverture sur l’histoire et la géographie des pays anglophones ou hispanophones; </a:t>
            </a:r>
            <a:endParaRPr sz="1800" dirty="0">
              <a:solidFill>
                <a:schemeClr val="dk1"/>
              </a:solidFill>
            </a:endParaRPr>
          </a:p>
          <a:p>
            <a:pPr marL="342900" lvl="0" indent="-273050" algn="l" rtl="0">
              <a:spcBef>
                <a:spcPts val="0"/>
              </a:spcBef>
              <a:spcAft>
                <a:spcPts val="0"/>
              </a:spcAft>
              <a:buSzPts val="1700"/>
              <a:buChar char="●"/>
            </a:pPr>
            <a:r>
              <a:rPr lang="fr" sz="1800" dirty="0">
                <a:solidFill>
                  <a:schemeClr val="dk1"/>
                </a:solidFill>
              </a:rPr>
              <a:t>Des compétences en langues étrangères essentielles pour les études de vos enfants.</a:t>
            </a:r>
            <a:endParaRPr sz="1800" dirty="0">
              <a:solidFill>
                <a:schemeClr val="dk1"/>
              </a:solidFill>
            </a:endParaRPr>
          </a:p>
        </p:txBody>
      </p:sp>
      <p:sp>
        <p:nvSpPr>
          <p:cNvPr id="131" name="Google Shape;131;p29"/>
          <p:cNvSpPr txBox="1">
            <a:spLocks noGrp="1"/>
          </p:cNvSpPr>
          <p:nvPr>
            <p:ph type="body" idx="2"/>
          </p:nvPr>
        </p:nvSpPr>
        <p:spPr>
          <a:xfrm>
            <a:off x="4832400" y="1563963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" sz="1800" b="1" dirty="0">
                <a:solidFill>
                  <a:schemeClr val="dk1"/>
                </a:solidFill>
              </a:rPr>
              <a:t>1h en anglais ou espagnol euro: </a:t>
            </a:r>
            <a:endParaRPr sz="1800" b="1" dirty="0">
              <a:solidFill>
                <a:schemeClr val="dk1"/>
              </a:solidFill>
            </a:endParaRPr>
          </a:p>
          <a:p>
            <a:pPr marL="342900" marR="0" lvl="0" indent="-27940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" sz="1800" dirty="0">
                <a:solidFill>
                  <a:schemeClr val="dk1"/>
                </a:solidFill>
              </a:rPr>
              <a:t>Une pédagogie favorisant la communication à l’oral; </a:t>
            </a:r>
            <a:endParaRPr sz="1800" dirty="0">
              <a:solidFill>
                <a:schemeClr val="dk1"/>
              </a:solidFill>
            </a:endParaRPr>
          </a:p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" sz="1800" dirty="0">
                <a:solidFill>
                  <a:schemeClr val="dk1"/>
                </a:solidFill>
              </a:rPr>
              <a:t>Un enseignement d’ouverture sur le monde anglophone ou hispanophone, la littérature et les arts; </a:t>
            </a:r>
            <a:endParaRPr sz="1800" dirty="0">
              <a:solidFill>
                <a:schemeClr val="dk1"/>
              </a:solidFill>
            </a:endParaRPr>
          </a:p>
          <a:p>
            <a:pPr marL="342900" marR="0" lvl="0" indent="-2794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fr" sz="1800" dirty="0">
                <a:solidFill>
                  <a:schemeClr val="dk1"/>
                </a:solidFill>
              </a:rPr>
              <a:t>Des projets spécifiques, engageants et exigeants.</a:t>
            </a:r>
            <a:endParaRPr sz="17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30"/>
          <p:cNvSpPr txBox="1">
            <a:spLocks noGrp="1"/>
          </p:cNvSpPr>
          <p:nvPr>
            <p:ph type="title"/>
          </p:nvPr>
        </p:nvSpPr>
        <p:spPr>
          <a:xfrm>
            <a:off x="391763" y="276914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Une sélection nécessaire mais bienveillante sur: </a:t>
            </a:r>
            <a:endParaRPr dirty="0"/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SzPct val="100000"/>
              <a:buFont typeface="Average"/>
              <a:buChar char="●"/>
            </a:pPr>
            <a:r>
              <a:rPr lang="fr-FR" sz="2000" dirty="0">
                <a:latin typeface="Average"/>
                <a:ea typeface="Average"/>
                <a:cs typeface="Average"/>
                <a:sym typeface="Average"/>
              </a:rPr>
              <a:t>La maîtrise de la langue;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SzPct val="100000"/>
              <a:buFont typeface="Average"/>
              <a:buChar char="●"/>
            </a:pPr>
            <a:r>
              <a:rPr lang="fr" sz="2000" dirty="0">
                <a:latin typeface="Average"/>
                <a:ea typeface="Average"/>
                <a:cs typeface="Average"/>
                <a:sym typeface="Average"/>
              </a:rPr>
              <a:t>la motivation à intégrer la section;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SzPct val="100000"/>
              <a:buFont typeface="Average"/>
              <a:buChar char="●"/>
            </a:pPr>
            <a:r>
              <a:rPr lang="fr" sz="2000" dirty="0">
                <a:latin typeface="Average"/>
                <a:ea typeface="Average"/>
                <a:cs typeface="Average"/>
                <a:sym typeface="Average"/>
              </a:rPr>
              <a:t>l’engagement et l’implication dans le cours de langue;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SzPct val="100000"/>
              <a:buFont typeface="Average"/>
              <a:buChar char="●"/>
            </a:pPr>
            <a:r>
              <a:rPr lang="fr" sz="2000" dirty="0">
                <a:latin typeface="Average"/>
                <a:ea typeface="Average"/>
                <a:cs typeface="Average"/>
                <a:sym typeface="Average"/>
              </a:rPr>
              <a:t>l’intérêt pour la discipline non linguistique.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37" name="Google Shape;137;p30"/>
          <p:cNvSpPr txBox="1">
            <a:spLocks noGrp="1"/>
          </p:cNvSpPr>
          <p:nvPr>
            <p:ph type="title"/>
          </p:nvPr>
        </p:nvSpPr>
        <p:spPr>
          <a:xfrm>
            <a:off x="391763" y="101654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dirty="0"/>
              <a:t>Une mention SELO et un niveau B2 en Terminale pour: </a:t>
            </a:r>
            <a:endParaRPr dirty="0"/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SzPct val="100000"/>
              <a:buFont typeface="Average"/>
              <a:buChar char="●"/>
            </a:pPr>
            <a:r>
              <a:rPr lang="fr" sz="2000" dirty="0">
                <a:latin typeface="Average"/>
                <a:ea typeface="Average"/>
                <a:cs typeface="Average"/>
                <a:sym typeface="Average"/>
              </a:rPr>
              <a:t>Perfectionner sa maîtrise de la langue;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  <a:p>
            <a:pPr marL="342900" lvl="0" indent="-279400">
              <a:buSzPct val="100000"/>
              <a:buFont typeface="Average"/>
              <a:buChar char="●"/>
            </a:pPr>
            <a:r>
              <a:rPr lang="fr" sz="2000" dirty="0">
                <a:latin typeface="Average"/>
                <a:ea typeface="Average"/>
                <a:cs typeface="Average"/>
                <a:sym typeface="Average"/>
              </a:rPr>
              <a:t>Participer à des échanges et voyages pendant sa scolarité</a:t>
            </a:r>
            <a:r>
              <a:rPr lang="fr-FR" sz="2000" dirty="0">
                <a:latin typeface="Average"/>
                <a:ea typeface="Average"/>
                <a:cs typeface="Average"/>
                <a:sym typeface="Average"/>
              </a:rPr>
              <a:t>;</a:t>
            </a:r>
          </a:p>
          <a:p>
            <a:pPr marL="342900" indent="-279400">
              <a:buSzPct val="100000"/>
              <a:buFont typeface="Average"/>
              <a:buChar char="●"/>
            </a:pPr>
            <a:r>
              <a:rPr lang="fr-FR" sz="2000" dirty="0">
                <a:latin typeface="Average"/>
                <a:ea typeface="Average"/>
                <a:cs typeface="Average"/>
                <a:sym typeface="Average"/>
              </a:rPr>
              <a:t>Augmenter ses chances d’être sélectionné en CPGE;</a:t>
            </a:r>
          </a:p>
          <a:p>
            <a:pPr marL="342900" lvl="0" indent="-279400" algn="l" rtl="0">
              <a:spcBef>
                <a:spcPts val="0"/>
              </a:spcBef>
              <a:spcAft>
                <a:spcPts val="0"/>
              </a:spcAft>
              <a:buSzPct val="100000"/>
              <a:buFont typeface="Average"/>
              <a:buChar char="●"/>
            </a:pPr>
            <a:r>
              <a:rPr lang="fr" sz="2000" dirty="0">
                <a:latin typeface="Average"/>
                <a:ea typeface="Average"/>
                <a:cs typeface="Average"/>
                <a:sym typeface="Average"/>
              </a:rPr>
              <a:t>Intégrer des filières sélectives.</a:t>
            </a:r>
            <a:endParaRPr sz="2000" dirty="0"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La mention SELO au baccalauréat</a:t>
            </a:r>
            <a:endParaRPr/>
          </a:p>
        </p:txBody>
      </p:sp>
      <p:sp>
        <p:nvSpPr>
          <p:cNvPr id="151" name="Google Shape;151;p32"/>
          <p:cNvSpPr txBox="1">
            <a:spLocks noGrp="1"/>
          </p:cNvSpPr>
          <p:nvPr>
            <p:ph type="body" idx="4294967295"/>
          </p:nvPr>
        </p:nvSpPr>
        <p:spPr>
          <a:xfrm>
            <a:off x="368850" y="1563975"/>
            <a:ext cx="8463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b="1" dirty="0">
                <a:solidFill>
                  <a:schemeClr val="dk1"/>
                </a:solidFill>
              </a:rPr>
              <a:t>Une évaluation en deux parties</a:t>
            </a:r>
            <a:r>
              <a:rPr lang="fr" sz="1800" b="1" dirty="0">
                <a:solidFill>
                  <a:schemeClr val="dk1"/>
                </a:solidFill>
              </a:rPr>
              <a:t>: </a:t>
            </a:r>
            <a:endParaRPr sz="1800" b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800"/>
              <a:buAutoNum type="arabicPeriod"/>
            </a:pPr>
            <a:r>
              <a:rPr lang="fr" dirty="0">
                <a:solidFill>
                  <a:schemeClr val="dk1"/>
                </a:solidFill>
              </a:rPr>
              <a:t>La moyenne de section européenne doit être supérieure à 12/20</a:t>
            </a:r>
            <a:endParaRPr dirty="0">
              <a:solidFill>
                <a:schemeClr val="dk1"/>
              </a:solidFill>
            </a:endParaRPr>
          </a:p>
          <a:p>
            <a:pPr marL="114300" lvl="0" indent="0">
              <a:buClr>
                <a:schemeClr val="dk1"/>
              </a:buClr>
              <a:buNone/>
            </a:pPr>
            <a:r>
              <a:rPr lang="fr" dirty="0">
                <a:solidFill>
                  <a:schemeClr val="dk1"/>
                </a:solidFill>
              </a:rPr>
              <a:t>2.   </a:t>
            </a:r>
            <a:r>
              <a:rPr lang="fr-FR" dirty="0">
                <a:solidFill>
                  <a:schemeClr val="tx1"/>
                </a:solidFill>
              </a:rPr>
              <a:t>Obtenir une note égale ou supérieure à 10 sur 20 à une évaluation spécifique  (l’oral de DNL) passée en fin de terminale</a:t>
            </a:r>
            <a:r>
              <a:rPr lang="fr-FR" dirty="0"/>
              <a:t>. </a:t>
            </a:r>
            <a:endParaRPr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fr" dirty="0">
                <a:solidFill>
                  <a:schemeClr val="dk1"/>
                </a:solidFill>
              </a:rPr>
              <a:t>L’évaluation se passe en deux temps: un exercice sur la DNL sur dix minutes, un échange avec le professeur de langue sur 10 minutes.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33"/>
          <p:cNvSpPr txBox="1">
            <a:spLocks noGrp="1"/>
          </p:cNvSpPr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Thank you for your attention / gracias por su atención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376</Words>
  <Application>Microsoft Office PowerPoint</Application>
  <PresentationFormat>Affichage à l'écran (16:9)</PresentationFormat>
  <Paragraphs>37</Paragraphs>
  <Slides>6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Lobster</vt:lpstr>
      <vt:lpstr>Oswald</vt:lpstr>
      <vt:lpstr>Arial</vt:lpstr>
      <vt:lpstr>Corbel</vt:lpstr>
      <vt:lpstr>Merriweather</vt:lpstr>
      <vt:lpstr>Average</vt:lpstr>
      <vt:lpstr>Simple Light</vt:lpstr>
      <vt:lpstr>Slate</vt:lpstr>
      <vt:lpstr>L’anglais et l’espagnol au lycée Victor Duruy Les sections européennes de langues</vt:lpstr>
      <vt:lpstr>Présentation PowerPoint</vt:lpstr>
      <vt:lpstr>En groupe restreint, 2 heures par semaine de langue en plus!</vt:lpstr>
      <vt:lpstr>Une sélection nécessaire mais bienveillante sur:  La maîtrise de la langue; la motivation à intégrer la section; l’engagement et l’implication dans le cours de langue; l’intérêt pour la discipline non linguistique.</vt:lpstr>
      <vt:lpstr>La mention SELO au baccalauréat</vt:lpstr>
      <vt:lpstr>Thank you for your attention / gracias por su atención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L’anglais et l’espagnol au lycée Victor Duruy Les sections européennes de langues</dc:title>
  <dc:creator>ERIC FRICOT</dc:creator>
  <cp:lastModifiedBy> </cp:lastModifiedBy>
  <cp:revision>7</cp:revision>
  <dcterms:modified xsi:type="dcterms:W3CDTF">2023-05-07T08:25:30Z</dcterms:modified>
</cp:coreProperties>
</file>