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Average" panose="020B0604020202020204" charset="0"/>
      <p:regular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Lobster" panose="00000500000000000000" pitchFamily="2" charset="0"/>
      <p:regular r:id="rId34"/>
    </p:embeddedFont>
    <p:embeddedFont>
      <p:font typeface="Merriweather" panose="00000500000000000000" pitchFamily="2" charset="0"/>
      <p:regular r:id="rId35"/>
      <p:bold r:id="rId36"/>
      <p:italic r:id="rId37"/>
      <p:boldItalic r:id="rId38"/>
    </p:embeddedFont>
    <p:embeddedFont>
      <p:font typeface="Oswald" panose="00000500000000000000" pitchFamily="2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dD1BF1Rxa8tVfcfkl5PlzTp6G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c5e36a5d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gcc5e36a5d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c5e36a5d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cc5e36a5d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c5e36a5d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cc5e36a5d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c5e36a5d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cc5e36a5d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c5e36a5d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cc5e36a5d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c5e36a5d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cc5e36a5d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c5e36a5d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cc5e36a5d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c5e36a5d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cc5e36a5d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c5e36a5d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cc5e36a5d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a21c17f62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7a21c17f62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21c17f62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a21c17f62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a21c17f62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a21c17f62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c5e36a5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c5e36a5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c5e36a5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c5e36a5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c5e36a5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cc5e36a5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c5e36a5d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c5e36a5d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c5e36a5d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c5e36a5d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c5e36a5d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c5e36a5d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c5e36a5d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cc5e36a5d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g7a21c17f62_0_52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2" name="Google Shape;12;g7a21c17f62_0_52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7a21c17f62_0_52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7a21c17f62_0_52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g7a21c17f62_0_528"/>
          <p:cNvSpPr txBox="1">
            <a:spLocks noGrp="1"/>
          </p:cNvSpPr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6" name="Google Shape;16;g7a21c17f62_0_528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g7a21c17f62_0_52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21c17f62_0_568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7a21c17f62_0_568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7a21c17f62_0_56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a21c17f62_0_57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a21c17f62_0_536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g7a21c17f62_0_53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a21c17f62_0_5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7a21c17f62_0_5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7a21c17f62_0_53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7a21c17f62_0_5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7a21c17f62_0_5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7a21c17f62_0_54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7a21c17f62_0_54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7a21c17f62_0_5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7a21c17f62_0_54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7a21c17f62_0_55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g7a21c17f62_0_55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g7a21c17f62_0_55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a21c17f62_0_555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g7a21c17f62_0_55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a21c17f62_0_55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g7a21c17f62_0_55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g7a21c17f62_0_558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4" name="Google Shape;44;g7a21c17f62_0_558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7a21c17f62_0_55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7a21c17f62_0_55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a21c17f62_0_56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Google Shape;49;g7a21c17f62_0_56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a21c17f62_0_5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7a21c17f62_0_5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g7a21c17f62_0_52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9" name="Google Shape;9;g7a21c17f62_0_5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15679" y="182024"/>
            <a:ext cx="3995971" cy="1056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2.ac-poitiers.fr/langues/spip.php?article512" TargetMode="External"/><Relationship Id="rId3" Type="http://schemas.openxmlformats.org/officeDocument/2006/relationships/hyperlink" Target="http://ww2.ac-poitiers.fr/anglais/sites/anglais/IMG/pdf/llcer_comparaison_anglais_amc.pdf" TargetMode="External"/><Relationship Id="rId7" Type="http://schemas.openxmlformats.org/officeDocument/2006/relationships/hyperlink" Target="https://www.education.gouv.fr/bo/2025/Hebdo25/MENE2504606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ache.media.education.gouv.fr/file/SP1-MEN-22-1-2019/85/0/spe590_annexe2_22-1_1063850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2.acpoitiers.fr/anglais/sites/anglais/IMG/pdf/projet_de_programme_premie_re_spe_llcer_anglais_monde_contemporain_.pdf" TargetMode="External"/><Relationship Id="rId10" Type="http://schemas.openxmlformats.org/officeDocument/2006/relationships/hyperlink" Target="https://www.education.gouv.fr/bo/2024/Hebdo15/MENE2405569N" TargetMode="External"/><Relationship Id="rId4" Type="http://schemas.openxmlformats.org/officeDocument/2006/relationships/hyperlink" Target="https://www.education.gouv.fr/sites/default/files/ensel621_annexe4.pdf" TargetMode="External"/><Relationship Id="rId9" Type="http://schemas.openxmlformats.org/officeDocument/2006/relationships/hyperlink" Target="https://eduscol.education.fr/document/23767/downlo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90175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L’anglais au lycée Victor Duruy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7050" y="3802231"/>
            <a:ext cx="3844950" cy="2883712"/>
          </a:xfrm>
          <a:prstGeom prst="rect">
            <a:avLst/>
          </a:prstGeom>
          <a:noFill/>
          <a:ln>
            <a:noFill/>
          </a:ln>
          <a:effectLst>
            <a:outerShdw blurRad="800100" dist="428625" dir="10980000" algn="bl" rotWithShape="0">
              <a:srgbClr val="000000">
                <a:alpha val="58000"/>
              </a:srgbClr>
            </a:outerShdw>
          </a:effectLst>
        </p:spPr>
      </p:pic>
      <p:sp>
        <p:nvSpPr>
          <p:cNvPr id="62" name="Google Shape;62;p1"/>
          <p:cNvSpPr txBox="1">
            <a:spLocks noGrp="1"/>
          </p:cNvSpPr>
          <p:nvPr>
            <p:ph type="subTitle" idx="4294967295"/>
          </p:nvPr>
        </p:nvSpPr>
        <p:spPr>
          <a:xfrm>
            <a:off x="90175" y="4815850"/>
            <a:ext cx="63033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096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Lycée Victor Duruy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2, Avenue de Nonères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-FR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40000 MONT DE MARSAN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55C374-26D9-A3C8-DFC1-5FEA2BDDD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470" y="133000"/>
            <a:ext cx="4865205" cy="1355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c5e36a5d6_0_57"/>
          <p:cNvSpPr txBox="1">
            <a:spLocks noGrp="1"/>
          </p:cNvSpPr>
          <p:nvPr>
            <p:ph type="subTitle" idx="4294967295"/>
          </p:nvPr>
        </p:nvSpPr>
        <p:spPr>
          <a:xfrm>
            <a:off x="1998675" y="1215025"/>
            <a:ext cx="8398800" cy="53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24"/>
              <a:buFont typeface="Average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Documents étudiés: </a:t>
            </a:r>
            <a:endParaRPr sz="2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24"/>
              <a:buFont typeface="Average"/>
              <a:buNone/>
            </a:pPr>
            <a:endParaRPr>
              <a:solidFill>
                <a:schemeClr val="dk1"/>
              </a:solidFill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24"/>
              <a:buFont typeface="Average"/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>
                <a:solidFill>
                  <a:schemeClr val="dk1"/>
                </a:solidFill>
              </a:rPr>
              <a:t>Œuvres de fiction… extraits ou oeuvres complètes (poèmes, romans, oeuvres théâtrales)</a:t>
            </a:r>
            <a:endParaRPr sz="2400" b="0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discours, essais, </a:t>
            </a:r>
            <a:endParaRPr sz="2400" b="0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>
                <a:solidFill>
                  <a:schemeClr val="dk1"/>
                </a:solidFill>
              </a:rPr>
              <a:t>critiques de livres, de films.</a:t>
            </a:r>
            <a:endParaRPr>
              <a:solidFill>
                <a:schemeClr val="dk1"/>
              </a:solidFill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Documents iconographiques (</a:t>
            </a:r>
            <a:r>
              <a:rPr lang="fr-FR">
                <a:solidFill>
                  <a:schemeClr val="dk1"/>
                </a:solidFill>
              </a:rPr>
              <a:t>essentiellement peintures, photographies, caricatures…)</a:t>
            </a:r>
            <a:endParaRPr>
              <a:solidFill>
                <a:schemeClr val="dk1"/>
              </a:solidFill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Documents filmiques (séries télévisées, films documentaires) </a:t>
            </a:r>
            <a:endParaRPr>
              <a:solidFill>
                <a:schemeClr val="dk1"/>
              </a:solidFill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Chansons et œuvres musicales…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2" name="Google Shape;122;gcc5e36a5d6_0_5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413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cc5e36a5d6_0_5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065C8F-68F0-9C7B-ED82-ABFD292D2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c5e36a5d6_0_62"/>
          <p:cNvSpPr txBox="1">
            <a:spLocks noGrp="1"/>
          </p:cNvSpPr>
          <p:nvPr>
            <p:ph type="subTitle" idx="4294967295"/>
          </p:nvPr>
        </p:nvSpPr>
        <p:spPr>
          <a:xfrm>
            <a:off x="2438409" y="1214864"/>
            <a:ext cx="73152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 thématiques sur deux ans</a:t>
            </a:r>
            <a:endParaRPr sz="3200" b="1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endParaRPr sz="3200" b="1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obster"/>
              <a:buChar char="•"/>
            </a:pPr>
            <a:r>
              <a:rPr lang="fr-FR" sz="2700" b="1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première: </a:t>
            </a:r>
            <a:endParaRPr sz="2700" b="0" i="0" u="none" strike="noStrike" cap="none">
              <a:solidFill>
                <a:schemeClr val="accent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1. Imaginaires.</a:t>
            </a:r>
            <a:endParaRPr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2. Rencontres.</a:t>
            </a:r>
            <a:endParaRPr>
              <a:solidFill>
                <a:schemeClr val="dk1"/>
              </a:solidFill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endParaRPr sz="2400" b="0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obster"/>
              <a:buChar char="•"/>
            </a:pPr>
            <a:r>
              <a:rPr lang="fr-FR" sz="2700" b="1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terminale: </a:t>
            </a:r>
            <a:endParaRPr sz="2700" b="0" i="0" u="none" strike="noStrike" cap="none">
              <a:solidFill>
                <a:schemeClr val="accent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1. Arts et débats d’idées. </a:t>
            </a:r>
            <a:endParaRPr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2. Expression et construction de soi. </a:t>
            </a:r>
            <a:endParaRPr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3. Voyages, territoires, frontières.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gcc5e36a5d6_0_6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cc5e36a5d6_0_6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6213CD-EE47-77AB-D749-4D07B42D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86" y="8177"/>
            <a:ext cx="4332514" cy="120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c5e36a5d6_0_67"/>
          <p:cNvSpPr txBox="1">
            <a:spLocks noGrp="1"/>
          </p:cNvSpPr>
          <p:nvPr>
            <p:ph type="subTitle" idx="4294967295"/>
          </p:nvPr>
        </p:nvSpPr>
        <p:spPr>
          <a:xfrm>
            <a:off x="2302825" y="437600"/>
            <a:ext cx="7892400" cy="28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première:</a:t>
            </a:r>
            <a:r>
              <a:rPr lang="fr-FR" sz="2400" b="1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2400" b="1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endParaRPr sz="2400" b="1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609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3F3F3"/>
                </a:solidFill>
              </a:rPr>
              <a:t>Thématique « Imaginaires »</a:t>
            </a:r>
            <a:endParaRPr b="1">
              <a:solidFill>
                <a:srgbClr val="F3F3F3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1 : L’imagination créatrice et visionnaire</a:t>
            </a:r>
            <a:endParaRPr u="sng">
              <a:solidFill>
                <a:srgbClr val="F3F3F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2 : Imaginaires effrayants</a:t>
            </a:r>
            <a:endParaRPr u="sng">
              <a:solidFill>
                <a:srgbClr val="F3F3F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3 : Utopies et dystopies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136" name="Google Shape;136;gcc5e36a5d6_0_6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cc5e36a5d6_0_6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cc5e36a5d6_0_67"/>
          <p:cNvSpPr txBox="1">
            <a:spLocks noGrp="1"/>
          </p:cNvSpPr>
          <p:nvPr>
            <p:ph type="subTitle" idx="4294967295"/>
          </p:nvPr>
        </p:nvSpPr>
        <p:spPr>
          <a:xfrm>
            <a:off x="2302825" y="3505225"/>
            <a:ext cx="7892400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3F3F3"/>
                </a:solidFill>
              </a:rPr>
              <a:t>Thématique « Rencontres »</a:t>
            </a:r>
            <a:endParaRPr b="1">
              <a:solidFill>
                <a:srgbClr val="F3F3F3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1 : L’amour et l’amitié</a:t>
            </a:r>
            <a:endParaRPr u="sng">
              <a:solidFill>
                <a:srgbClr val="F3F3F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2 : Relation entre l’individu et le groupe</a:t>
            </a:r>
            <a:endParaRPr u="sng">
              <a:solidFill>
                <a:srgbClr val="F3F3F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3 : La confrontation à la différence </a:t>
            </a:r>
            <a:endParaRPr b="1">
              <a:solidFill>
                <a:srgbClr val="F3F3F3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0560BC4-6213-CE1D-D81C-686D61D4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c5e36a5d6_0_72"/>
          <p:cNvSpPr txBox="1">
            <a:spLocks noGrp="1"/>
          </p:cNvSpPr>
          <p:nvPr>
            <p:ph type="subTitle" idx="4294967295"/>
          </p:nvPr>
        </p:nvSpPr>
        <p:spPr>
          <a:xfrm>
            <a:off x="1977600" y="463525"/>
            <a:ext cx="7303500" cy="23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9090"/>
              <a:buFont typeface="Average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Terminale: </a:t>
            </a:r>
            <a:endParaRPr sz="4000" b="1" i="0" u="none" strike="noStrike" cap="none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81818"/>
              <a:buFont typeface="Average"/>
              <a:buNone/>
            </a:pPr>
            <a:endParaRPr sz="2400" b="1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609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246" b="1">
                <a:solidFill>
                  <a:srgbClr val="FFFFFF"/>
                </a:solidFill>
              </a:rPr>
              <a:t>Thématique “Art du débat.”</a:t>
            </a:r>
            <a:endParaRPr sz="3246" b="1">
              <a:solidFill>
                <a:srgbClr val="FFFFFF"/>
              </a:solidFill>
            </a:endParaRPr>
          </a:p>
          <a:p>
            <a:pPr marL="457200" lvl="0" indent="-372913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1 : Art et contestation.</a:t>
            </a:r>
            <a:endParaRPr sz="3246" u="sng">
              <a:solidFill>
                <a:srgbClr val="FFFFFF"/>
              </a:solidFill>
            </a:endParaRPr>
          </a:p>
          <a:p>
            <a:pPr marL="457200" lvl="0" indent="-37291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2 : Art qui fait débat.</a:t>
            </a:r>
            <a:endParaRPr sz="3246" u="sng">
              <a:solidFill>
                <a:srgbClr val="FFFFFF"/>
              </a:solidFill>
            </a:endParaRPr>
          </a:p>
          <a:p>
            <a:pPr marL="457200" lvl="0" indent="-37291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3 : Art du débat.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gcc5e36a5d6_0_7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cc5e36a5d6_0_72"/>
          <p:cNvSpPr txBox="1">
            <a:spLocks noGrp="1"/>
          </p:cNvSpPr>
          <p:nvPr>
            <p:ph type="subTitle" idx="4294967295"/>
          </p:nvPr>
        </p:nvSpPr>
        <p:spPr>
          <a:xfrm>
            <a:off x="1977600" y="4883725"/>
            <a:ext cx="7303500" cy="1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09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246" b="1">
                <a:solidFill>
                  <a:srgbClr val="FFFFFF"/>
                </a:solidFill>
              </a:rPr>
              <a:t>Thématique « Voyages, territoires, frontières»</a:t>
            </a:r>
            <a:endParaRPr sz="3246" b="1">
              <a:solidFill>
                <a:srgbClr val="FFFFFF"/>
              </a:solidFill>
            </a:endParaRPr>
          </a:p>
          <a:p>
            <a:pPr marL="457200" lvl="0" indent="-372913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1 : Exploration et aventure.</a:t>
            </a:r>
            <a:endParaRPr sz="3246" u="sng">
              <a:solidFill>
                <a:srgbClr val="FFFFFF"/>
              </a:solidFill>
            </a:endParaRPr>
          </a:p>
          <a:p>
            <a:pPr marL="457200" lvl="0" indent="-37291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2 : Ancrage et héritage.</a:t>
            </a:r>
            <a:endParaRPr sz="3246" u="sng">
              <a:solidFill>
                <a:srgbClr val="FFFFFF"/>
              </a:solidFill>
            </a:endParaRPr>
          </a:p>
          <a:p>
            <a:pPr marL="457200" lvl="0" indent="-37291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3 : Migrations et exil. 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gcc5e36a5d6_0_72"/>
          <p:cNvSpPr txBox="1">
            <a:spLocks noGrp="1"/>
          </p:cNvSpPr>
          <p:nvPr>
            <p:ph type="subTitle" idx="4294967295"/>
          </p:nvPr>
        </p:nvSpPr>
        <p:spPr>
          <a:xfrm>
            <a:off x="1977600" y="2856475"/>
            <a:ext cx="73035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609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246" b="1">
                <a:solidFill>
                  <a:schemeClr val="dk1"/>
                </a:solidFill>
              </a:rPr>
              <a:t>Thématique « Expression et construction de soi»</a:t>
            </a:r>
            <a:endParaRPr sz="3246" b="1">
              <a:solidFill>
                <a:schemeClr val="dk1"/>
              </a:solidFill>
            </a:endParaRPr>
          </a:p>
          <a:p>
            <a:pPr marL="609600" lvl="0" indent="-44911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246" u="sng">
                <a:solidFill>
                  <a:schemeClr val="dk1"/>
                </a:solidFill>
              </a:rPr>
              <a:t>►Axe d’étude 1 : Expression des émotions.</a:t>
            </a:r>
            <a:endParaRPr sz="3246" u="sng">
              <a:solidFill>
                <a:schemeClr val="dk1"/>
              </a:solidFill>
            </a:endParaRPr>
          </a:p>
          <a:p>
            <a:pPr marL="609600" lvl="0" indent="-4491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246" u="sng">
                <a:solidFill>
                  <a:schemeClr val="dk1"/>
                </a:solidFill>
              </a:rPr>
              <a:t>►Axe d’étude 2 : Mise en scène de soi.</a:t>
            </a:r>
            <a:endParaRPr sz="3246" u="sng">
              <a:solidFill>
                <a:schemeClr val="dk1"/>
              </a:solidFill>
            </a:endParaRPr>
          </a:p>
          <a:p>
            <a:pPr marL="609600" lvl="0" indent="-4491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246" u="sng">
                <a:solidFill>
                  <a:schemeClr val="dk1"/>
                </a:solidFill>
              </a:rPr>
              <a:t>►Axe d’étude 3 : Initiation et apprentissage.</a:t>
            </a:r>
            <a:endParaRPr sz="40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D25BB5-6307-5862-C146-8BF293F7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c5e36a5d6_0_82"/>
          <p:cNvSpPr txBox="1">
            <a:spLocks noGrp="1"/>
          </p:cNvSpPr>
          <p:nvPr>
            <p:ph type="subTitle" idx="4294967295"/>
          </p:nvPr>
        </p:nvSpPr>
        <p:spPr>
          <a:xfrm>
            <a:off x="2264700" y="1215900"/>
            <a:ext cx="7662600" cy="4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En Terminale: 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Première partie de l’examen:  Épreuve écrite (/20)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Synthèse en anglais d’un dossier constitué de 3 documents /16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Traduction ou transposition en français d’un passage (avec dictionnaire unilingue) /4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Niveau attendu: C1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Durée 3H30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gcc5e36a5d6_0_8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cc5e36a5d6_0_82"/>
          <p:cNvSpPr txBox="1"/>
          <p:nvPr/>
        </p:nvSpPr>
        <p:spPr>
          <a:xfrm>
            <a:off x="1347825" y="4902325"/>
            <a:ext cx="81660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Si l’enseignement de spécialité est abandonné en fin de première, la note du baccalauréat est la moyenne obtenue par l’élève tout au long de l’année de première.</a:t>
            </a:r>
            <a:endParaRPr sz="24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0000A57-CB44-047D-3648-E00546AD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c5e36a5d6_0_87"/>
          <p:cNvSpPr txBox="1">
            <a:spLocks noGrp="1"/>
          </p:cNvSpPr>
          <p:nvPr>
            <p:ph type="subTitle" idx="4294967295"/>
          </p:nvPr>
        </p:nvSpPr>
        <p:spPr>
          <a:xfrm>
            <a:off x="1652550" y="1046000"/>
            <a:ext cx="8641500" cy="5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1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En Terminale: 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6096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Deuxième partie de l’examen:  Épreuve orale (/20)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Présentation d’un dossier en lien avec 1 ou 2 thématiques de terminale: 4 à 6 documents. </a:t>
            </a:r>
            <a:endParaRPr sz="2400" b="0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 moins une des œuvres intégrales étudiées au cours du cycle terminal (œuvre matérialisée par un extrait ou une illustration) ;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au moins un textes littéraire, au lieu de deux, sans se limiter au genre romanesque ; le candidat peut prendre appui sur les annexes publiées avec les programmes du cycle terminal, mais peut, s'il le juge pertinent, enrichir son dossier de textes littéraires de son choix ;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au plus deux œuvres d'art visuel (affiche, caricature, dessin, extrait de film, peinture, sculpture, etc.) ;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au moins un texte non littéraire (article de presse, extrait de discours, d'essai, etc.).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Niveau attendu: C1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Durée: 10mn de présentation et 10 mn d’entretien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9" name="Google Shape;159;gcc5e36a5d6_0_8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D1B3F3-2763-763E-70E9-97455135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c5e36a5d6_0_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Les poursuites d’études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5" name="Google Shape;165;gcc5e36a5d6_0_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Mobilité internationale.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Enseignement dans un pays anglo-saxon.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LLCER (Langues, Littératures et Civilisation Etrangères et Régionales);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LEA (Langues Etrangères appliquées);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BTS Commerce international, tourisme et communication.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Écoles de journalisme.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Sciences Po.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Lettres et philosophie.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Métiers du livre et de la traduction. </a:t>
            </a:r>
            <a:endParaRPr/>
          </a:p>
        </p:txBody>
      </p:sp>
      <p:sp>
        <p:nvSpPr>
          <p:cNvPr id="166" name="Google Shape;166;gcc5e36a5d6_0_9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6B84D6-B093-49E8-58A4-4D5DDEEAF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c5e36a5d6_0_24"/>
          <p:cNvSpPr txBox="1">
            <a:spLocks noGrp="1"/>
          </p:cNvSpPr>
          <p:nvPr>
            <p:ph type="ctrTitle"/>
          </p:nvPr>
        </p:nvSpPr>
        <p:spPr>
          <a:xfrm>
            <a:off x="71250" y="1275350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 dirty="0">
                <a:latin typeface="Lobster"/>
                <a:ea typeface="Lobster"/>
                <a:cs typeface="Lobster"/>
                <a:sym typeface="Lobster"/>
              </a:rPr>
              <a:t>AMC : Anglais Monde Contemporain</a:t>
            </a:r>
            <a:endParaRPr sz="60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2" name="Google Shape;172;gcc5e36a5d6_0_24"/>
          <p:cNvSpPr txBox="1">
            <a:spLocks noGrp="1"/>
          </p:cNvSpPr>
          <p:nvPr>
            <p:ph type="subTitle" idx="1"/>
          </p:nvPr>
        </p:nvSpPr>
        <p:spPr>
          <a:xfrm>
            <a:off x="510725" y="4471556"/>
            <a:ext cx="104019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Enseignement De Spécialité, classe de Première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et de Terminale - Présentation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3" name="Google Shape;173;gcc5e36a5d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25" y="3863225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dist="495300" dir="121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2BFB156-E6CD-A792-BA68-D4DEF65F6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>
            <a:spLocks noGrp="1"/>
          </p:cNvSpPr>
          <p:nvPr>
            <p:ph type="subTitle" idx="4294967295"/>
          </p:nvPr>
        </p:nvSpPr>
        <p:spPr>
          <a:xfrm>
            <a:off x="2438400" y="769050"/>
            <a:ext cx="7315200" cy="53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fr-FR" sz="3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Les objectifs:</a:t>
            </a:r>
            <a:r>
              <a:rPr lang="fr-FR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Exposition accrue à la langue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Perfectionnement linguistique (lexique, grammaire, phonologie)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Niveau visé C1 (utilisateur expérimenté)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Pratique avancée de l’oral</a:t>
            </a:r>
            <a:endParaRPr>
              <a:solidFill>
                <a:srgbClr val="0B5394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Enrichissement culturel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Analyser les grands enjeux sociétaux, 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économiques, politiques, géopolitiques,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 culturels, scientifiques et techniques du 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monde anglophone contemporain, en les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 plaçant dans leur contexte. 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>
              <a:solidFill>
                <a:srgbClr val="F3F3F3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>
              <a:solidFill>
                <a:srgbClr val="0B5394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E23528-A2F0-2EE1-8DEA-D63127FD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subTitle" idx="4294967295"/>
          </p:nvPr>
        </p:nvSpPr>
        <p:spPr>
          <a:xfrm>
            <a:off x="1896600" y="747300"/>
            <a:ext cx="8398800" cy="53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Documents étudiés: </a:t>
            </a:r>
            <a:endParaRPr sz="28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Documents (ou extraits) provenant de la presse écrite et audiovisuelle,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Discours,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Essais,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Dossiers journalistiques,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Rapports d’enquêtes,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Œuvres de fiction…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Documents extraits de publications scientifiques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Documents iconographiques (représentations artistiques, cartes, graphiques, photographies)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Documents filmiques (séries télévisées, films documentaires) </a:t>
            </a:r>
            <a:endParaRPr dirty="0">
              <a:solidFill>
                <a:schemeClr val="dk1"/>
              </a:solidFill>
            </a:endParaRPr>
          </a:p>
          <a:p>
            <a:pPr marL="342900" lvl="0" indent="-32194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ct val="91666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Chansons et œuvres musicales…</a:t>
            </a:r>
            <a:endParaRPr dirty="0"/>
          </a:p>
        </p:txBody>
      </p:sp>
      <p:sp>
        <p:nvSpPr>
          <p:cNvPr id="185" name="Google Shape;185;p3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 dirty="0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dirty="0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2900" b="1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dirty="0">
              <a:solidFill>
                <a:srgbClr val="FFFFFF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 dirty="0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dirty="0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 dirty="0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dirty="0">
              <a:solidFill>
                <a:srgbClr val="0B5394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5E2C43-2930-2C3A-F0E3-9A258195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28" y="110672"/>
            <a:ext cx="4365171" cy="121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c5e36a5d6_0_30"/>
          <p:cNvSpPr txBox="1">
            <a:spLocks noGrp="1"/>
          </p:cNvSpPr>
          <p:nvPr>
            <p:ph type="ctrTitle"/>
          </p:nvPr>
        </p:nvSpPr>
        <p:spPr>
          <a:xfrm>
            <a:off x="90175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Seconde - Tronc commun Anglais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8" name="Google Shape;68;gcc5e36a5d6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675" y="3878450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dist="495300" dir="121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DE32E81-9A32-A441-FA0D-BC7432EF0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763" y="95826"/>
            <a:ext cx="5235319" cy="14581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subTitle" idx="4294967295"/>
          </p:nvPr>
        </p:nvSpPr>
        <p:spPr>
          <a:xfrm>
            <a:off x="2438409" y="1214864"/>
            <a:ext cx="73152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 thématiques sur deux ans</a:t>
            </a:r>
            <a:endParaRPr sz="32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première: </a:t>
            </a:r>
            <a:endParaRPr sz="2700">
              <a:latin typeface="Lobster"/>
              <a:ea typeface="Lobster"/>
              <a:cs typeface="Lobster"/>
              <a:sym typeface="Lobst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1. Savoirs, créations et innovation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2. Représentations</a:t>
            </a:r>
            <a:endParaRPr>
              <a:solidFill>
                <a:schemeClr val="dk1"/>
              </a:solidFill>
            </a:endParaRPr>
          </a:p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terminale: </a:t>
            </a:r>
            <a:endParaRPr sz="2700">
              <a:latin typeface="Lobster"/>
              <a:ea typeface="Lobster"/>
              <a:cs typeface="Lobster"/>
              <a:sym typeface="Lobst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3. Faire société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4. Environnements en mutation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5. Relation au monde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>
              <a:solidFill>
                <a:srgbClr val="FFFFFF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>
              <a:solidFill>
                <a:srgbClr val="0B5394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1CC64D-FC7A-52E4-62EE-7BDB61D4C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782" y="77909"/>
            <a:ext cx="4082143" cy="113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>
            <a:spLocks noGrp="1"/>
          </p:cNvSpPr>
          <p:nvPr>
            <p:ph type="subTitle" idx="4294967295"/>
          </p:nvPr>
        </p:nvSpPr>
        <p:spPr>
          <a:xfrm>
            <a:off x="2438400" y="1214875"/>
            <a:ext cx="7892400" cy="2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première: </a:t>
            </a:r>
            <a:endParaRPr b="1">
              <a:solidFill>
                <a:schemeClr val="dk1"/>
              </a:solidFill>
            </a:endParaRPr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1"/>
                </a:solidFill>
              </a:rPr>
              <a:t>1. Savoirs, créations et innovation</a:t>
            </a:r>
            <a:endParaRPr b="1"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1: Production &amp; circulation des savoirs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2: Sciences &amp; techniques, promesses et défis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>
              <a:solidFill>
                <a:srgbClr val="FFFFFF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>
              <a:solidFill>
                <a:srgbClr val="0B5394"/>
              </a:solidFill>
            </a:endParaRPr>
          </a:p>
        </p:txBody>
      </p:sp>
      <p:sp>
        <p:nvSpPr>
          <p:cNvPr id="198" name="Google Shape;198;p5"/>
          <p:cNvSpPr txBox="1">
            <a:spLocks noGrp="1"/>
          </p:cNvSpPr>
          <p:nvPr>
            <p:ph type="subTitle" idx="4294967295"/>
          </p:nvPr>
        </p:nvSpPr>
        <p:spPr>
          <a:xfrm>
            <a:off x="2438400" y="4251950"/>
            <a:ext cx="7892400" cy="18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1"/>
                </a:solidFill>
              </a:rPr>
              <a:t>2. Représentations</a:t>
            </a:r>
            <a:endParaRPr b="1"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1 : faire entendre sa voix, représentations et participation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2 : Informer et s’informer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3 : représenter le monde et se représenter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968FEA-D3C6-C02A-0C97-7C652F725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a21c17f62_0_578"/>
          <p:cNvSpPr txBox="1">
            <a:spLocks noGrp="1"/>
          </p:cNvSpPr>
          <p:nvPr>
            <p:ph type="subTitle" idx="4294967295"/>
          </p:nvPr>
        </p:nvSpPr>
        <p:spPr>
          <a:xfrm>
            <a:off x="2282375" y="568350"/>
            <a:ext cx="6054000" cy="20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4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Terminale: </a:t>
            </a:r>
            <a:endParaRPr sz="384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344" b="1">
                <a:solidFill>
                  <a:schemeClr val="dk1"/>
                </a:solidFill>
              </a:rPr>
              <a:t>3. Faire société</a:t>
            </a:r>
            <a:endParaRPr sz="3344" b="1"/>
          </a:p>
          <a:p>
            <a:pPr marL="342900" lvl="0" indent="-3280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 1: Unité et pluralité</a:t>
            </a:r>
            <a:endParaRPr sz="3344"/>
          </a:p>
          <a:p>
            <a:pPr marL="342900" lvl="0" indent="-3280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 2: Libertés publiques et privées</a:t>
            </a:r>
            <a:endParaRPr sz="3344">
              <a:solidFill>
                <a:schemeClr val="dk1"/>
              </a:solidFill>
            </a:endParaRPr>
          </a:p>
          <a:p>
            <a:pPr marL="342900" lvl="0" indent="-33594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3: Egalités et inégalités</a:t>
            </a:r>
            <a:endParaRPr sz="3344">
              <a:solidFill>
                <a:schemeClr val="dk1"/>
              </a:solidFill>
            </a:endParaRPr>
          </a:p>
        </p:txBody>
      </p:sp>
      <p:sp>
        <p:nvSpPr>
          <p:cNvPr id="204" name="Google Shape;204;g7a21c17f62_0_578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>
              <a:solidFill>
                <a:srgbClr val="FFFFFF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>
              <a:solidFill>
                <a:srgbClr val="0B5394"/>
              </a:solidFill>
            </a:endParaRPr>
          </a:p>
        </p:txBody>
      </p:sp>
      <p:sp>
        <p:nvSpPr>
          <p:cNvPr id="205" name="Google Shape;205;g7a21c17f62_0_578"/>
          <p:cNvSpPr txBox="1">
            <a:spLocks noGrp="1"/>
          </p:cNvSpPr>
          <p:nvPr>
            <p:ph type="subTitle" idx="4294967295"/>
          </p:nvPr>
        </p:nvSpPr>
        <p:spPr>
          <a:xfrm>
            <a:off x="2282375" y="2821663"/>
            <a:ext cx="63741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344" b="1">
                <a:solidFill>
                  <a:schemeClr val="dk1"/>
                </a:solidFill>
              </a:rPr>
              <a:t>4. Environnements en mutation</a:t>
            </a:r>
            <a:endParaRPr sz="3344" b="1">
              <a:solidFill>
                <a:schemeClr val="dk1"/>
              </a:solidFill>
            </a:endParaRPr>
          </a:p>
          <a:p>
            <a:pPr marL="342900" lvl="0" indent="-34298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 1: Frontière et espace</a:t>
            </a:r>
            <a:endParaRPr sz="3344"/>
          </a:p>
          <a:p>
            <a:pPr marL="342900" lvl="0" indent="-34298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Axe2: Protéger la nature et l’environnement</a:t>
            </a:r>
            <a:endParaRPr sz="3344"/>
          </a:p>
          <a:p>
            <a:pPr marL="342900" lvl="0" indent="-342981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 3: Repenser la ville</a:t>
            </a:r>
            <a:endParaRPr sz="3344">
              <a:solidFill>
                <a:schemeClr val="dk1"/>
              </a:solidFill>
            </a:endParaRPr>
          </a:p>
        </p:txBody>
      </p:sp>
      <p:sp>
        <p:nvSpPr>
          <p:cNvPr id="206" name="Google Shape;206;g7a21c17f62_0_578"/>
          <p:cNvSpPr txBox="1">
            <a:spLocks noGrp="1"/>
          </p:cNvSpPr>
          <p:nvPr>
            <p:ph type="subTitle" idx="4294967295"/>
          </p:nvPr>
        </p:nvSpPr>
        <p:spPr>
          <a:xfrm>
            <a:off x="2282375" y="4907275"/>
            <a:ext cx="5642400" cy="17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344" b="1">
                <a:solidFill>
                  <a:schemeClr val="dk1"/>
                </a:solidFill>
              </a:rPr>
              <a:t>5. Relations avec le monde</a:t>
            </a:r>
            <a:endParaRPr sz="3344" b="1">
              <a:solidFill>
                <a:schemeClr val="dk1"/>
              </a:solidFill>
            </a:endParaRPr>
          </a:p>
          <a:p>
            <a:pPr marL="342900" lvl="0" indent="-351871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1: P</a:t>
            </a:r>
            <a:r>
              <a:rPr lang="fr-FR" sz="3708">
                <a:solidFill>
                  <a:schemeClr val="dk1"/>
                </a:solidFill>
              </a:rPr>
              <a:t>ouv</a:t>
            </a:r>
            <a:r>
              <a:rPr lang="fr-FR" sz="3344">
                <a:solidFill>
                  <a:schemeClr val="dk1"/>
                </a:solidFill>
              </a:rPr>
              <a:t>oir et influences</a:t>
            </a:r>
            <a:endParaRPr sz="3344">
              <a:solidFill>
                <a:schemeClr val="dk1"/>
              </a:solidFill>
            </a:endParaRPr>
          </a:p>
          <a:p>
            <a:pPr marL="342900" lvl="0" indent="-351871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2: Rivalités et interdépendances</a:t>
            </a:r>
            <a:endParaRPr sz="3344">
              <a:solidFill>
                <a:schemeClr val="dk1"/>
              </a:solidFill>
            </a:endParaRPr>
          </a:p>
          <a:p>
            <a:pPr marL="342900" lvl="0" indent="-351871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3: Héritage commun et diversité</a:t>
            </a:r>
            <a:endParaRPr sz="3344">
              <a:solidFill>
                <a:schemeClr val="dk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B620A3-2E75-36D4-563F-D0B38346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>
            <a:spLocks noGrp="1"/>
          </p:cNvSpPr>
          <p:nvPr>
            <p:ph type="subTitle" idx="4294967295"/>
          </p:nvPr>
        </p:nvSpPr>
        <p:spPr>
          <a:xfrm>
            <a:off x="2264700" y="1215900"/>
            <a:ext cx="7662600" cy="4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4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Terminale: </a:t>
            </a:r>
            <a:endParaRPr sz="220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</a:rPr>
              <a:t>Première partie de l’examen:  Épreuve écrite (/20)</a:t>
            </a:r>
            <a:endParaRPr sz="2200"/>
          </a:p>
          <a:p>
            <a:pPr marL="342900" lvl="0" indent="-330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Synthèse en anglais d’un dossier constitué de 3 documents (et éventuellement écrit argumentatif) /16</a:t>
            </a:r>
            <a:endParaRPr sz="2200"/>
          </a:p>
          <a:p>
            <a:pPr marL="342900" lvl="0" indent="-330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Traduction ou transposition en français d’un passage (avec dictionnaire unilingue) /4 </a:t>
            </a:r>
            <a:endParaRPr sz="22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FR" sz="2200">
                <a:solidFill>
                  <a:schemeClr val="dk1"/>
                </a:solidFill>
              </a:rPr>
              <a:t>Dans certains cas synthèse réduite + transposition + traduction.</a:t>
            </a:r>
            <a:endParaRPr sz="2200">
              <a:solidFill>
                <a:schemeClr val="dk1"/>
              </a:solidFill>
            </a:endParaRPr>
          </a:p>
          <a:p>
            <a:pPr marL="342900" lvl="0" indent="-330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Niveau attendu: C1</a:t>
            </a:r>
            <a:endParaRPr sz="2200"/>
          </a:p>
          <a:p>
            <a:pPr marL="342900" lvl="0" indent="-330200" algn="l" rtl="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Durée 3H30</a:t>
            </a:r>
            <a:endParaRPr sz="2200"/>
          </a:p>
        </p:txBody>
      </p:sp>
      <p:sp>
        <p:nvSpPr>
          <p:cNvPr id="212" name="Google Shape;212;p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>
              <a:solidFill>
                <a:srgbClr val="FFFFFF"/>
              </a:solidFill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1347825" y="5481450"/>
            <a:ext cx="8166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Si l’enseignement de spécialité est abandonné en fin de première, la note du baccalauréat est la moyenne obtenue par l’élève tout au long de l’année de première.</a:t>
            </a:r>
            <a:endParaRPr sz="23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25ACF5-269A-31DD-96FB-879D2D7F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subTitle" idx="4294967295"/>
          </p:nvPr>
        </p:nvSpPr>
        <p:spPr>
          <a:xfrm>
            <a:off x="2109724" y="1031700"/>
            <a:ext cx="8466900" cy="4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4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Terminale:</a:t>
            </a:r>
            <a:endParaRPr sz="1900"/>
          </a:p>
          <a:p>
            <a:pPr marL="609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Deuxième partie de l’examen:  Épreuve orale (/20)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- Présentation d’un dossier en lien avec 1 ou 2 thématiques de terminale</a:t>
            </a:r>
            <a:endParaRPr/>
          </a:p>
          <a:p>
            <a:pPr marL="914400" lvl="2" indent="0" algn="ctr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chemeClr val="dk1"/>
                </a:solidFill>
              </a:rPr>
              <a:t>au moins un article de presse ;</a:t>
            </a:r>
            <a:endParaRPr/>
          </a:p>
          <a:p>
            <a:pPr marL="91440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chemeClr val="dk1"/>
                </a:solidFill>
              </a:rPr>
              <a:t> au plus deux textes d'une autre nature ;</a:t>
            </a:r>
            <a:endParaRPr/>
          </a:p>
          <a:p>
            <a:pPr marL="91440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chemeClr val="dk1"/>
                </a:solidFill>
              </a:rPr>
              <a:t> au plus deux documents iconographiques.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ts val="22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- Niveau attendu: C1 (ou B2 en fin de première)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- Durée: 10mn de présentation et 10 mn d’entretien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>
              <a:solidFill>
                <a:srgbClr val="0B5394"/>
              </a:solidFill>
            </a:endParaRPr>
          </a:p>
          <a:p>
            <a:pPr marL="285750" marR="0" lvl="0" indent="-22748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29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>
              <a:solidFill>
                <a:srgbClr val="FFFFFF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27EC824-86CC-73FF-A327-F539AFFA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a21c17f62_0_6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Les poursuites d’études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5" name="Google Shape;225;g7a21c17f62_0_60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Mobilité internationale;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LLCER (Langues, Littératures et Civilisation Etrangères et Régionales);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LEA (Langues Etrangères appliquées);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BTS Commerce international, tourisme et communication ou autre IUT commerce;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Ecoles d’ingénieur;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CPGE ou prépa Eco;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Ecoles de journalisme;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Sciences Po.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172F2E-3DDB-4A3A-1EF9-3151451F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a21c17f62_0_608"/>
          <p:cNvSpPr txBox="1">
            <a:spLocks noGrp="1"/>
          </p:cNvSpPr>
          <p:nvPr>
            <p:ph type="ctrTitle" idx="4294967295"/>
          </p:nvPr>
        </p:nvSpPr>
        <p:spPr>
          <a:xfrm>
            <a:off x="895010" y="948792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Crédits</a:t>
            </a:r>
            <a:endParaRPr/>
          </a:p>
        </p:txBody>
      </p:sp>
      <p:sp>
        <p:nvSpPr>
          <p:cNvPr id="231" name="Google Shape;231;g7a21c17f62_0_608"/>
          <p:cNvSpPr txBox="1">
            <a:spLocks noGrp="1"/>
          </p:cNvSpPr>
          <p:nvPr>
            <p:ph type="subTitle" idx="4294967295"/>
          </p:nvPr>
        </p:nvSpPr>
        <p:spPr>
          <a:xfrm>
            <a:off x="487675" y="1990925"/>
            <a:ext cx="11430000" cy="444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pPr marL="0" lvl="0" indent="0">
              <a:buNone/>
            </a:pPr>
            <a:r>
              <a:rPr lang="fr-FR" dirty="0"/>
              <a:t>Académie de Poitiers: </a:t>
            </a:r>
            <a:r>
              <a:rPr lang="fr-FR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llcer_comparaison_anglais_amc.pdf (ac-poitiers.fr)</a:t>
            </a:r>
            <a:endParaRPr lang="fr-FR" dirty="0"/>
          </a:p>
          <a:p>
            <a:pPr marL="0" lvl="0" indent="0">
              <a:spcBef>
                <a:spcPts val="1600"/>
              </a:spcBef>
              <a:buNone/>
            </a:pPr>
            <a:r>
              <a:rPr lang="fr-FR" dirty="0"/>
              <a:t>Programme Seconde: </a:t>
            </a:r>
            <a:r>
              <a:rPr lang="fr-FR" dirty="0">
                <a:solidFill>
                  <a:srgbClr val="CACACA"/>
                </a:solidFill>
                <a:hlinkClick r:id="rId4"/>
              </a:rPr>
              <a:t>https://www.education.gouv.fr/sites/default/files/ensel621_annexe4.pdf</a:t>
            </a:r>
            <a:r>
              <a:rPr lang="fr-FR" dirty="0">
                <a:solidFill>
                  <a:srgbClr val="CACACA"/>
                </a:solidFill>
              </a:rPr>
              <a:t> </a:t>
            </a:r>
            <a:endParaRPr lang="fr-FR" dirty="0"/>
          </a:p>
          <a:p>
            <a:pPr marL="0" lvl="0" indent="0">
              <a:spcBef>
                <a:spcPts val="1600"/>
              </a:spcBef>
              <a:buNone/>
            </a:pPr>
            <a:r>
              <a:rPr lang="fr-FR" dirty="0"/>
              <a:t>Programme Premières LLCE: </a:t>
            </a:r>
            <a:r>
              <a:rPr lang="fr-FR" u="sng" dirty="0">
                <a:solidFill>
                  <a:schemeClr val="hlink"/>
                </a:solidFill>
                <a:hlinkClick r:id="rId5"/>
              </a:rPr>
              <a:t>http://ww2.acpoitiers.fr/anglais/sites/anglais/IMG/pdf/projet_de_programme_premie_re_spe_llcer_anglais_monde_contemporain_.pdf</a:t>
            </a:r>
            <a:r>
              <a:rPr lang="fr-FR" dirty="0"/>
              <a:t>  </a:t>
            </a:r>
            <a:r>
              <a:rPr lang="fr-FR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6"/>
              </a:rPr>
              <a:t>spe590_annexe2_22-1_1063850.pdf (education.gouv.fr)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Programme limitatif (BO n°22 du 29//05/2019) : </a:t>
            </a:r>
            <a:r>
              <a:rPr lang="fr-FR" dirty="0">
                <a:hlinkClick r:id="rId7"/>
              </a:rPr>
              <a:t>https://www.education.gouv.fr/bo/2025/Hebdo25/MENE2504606N</a:t>
            </a:r>
            <a:r>
              <a:rPr lang="fr-FR" dirty="0"/>
              <a:t> 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fr-FR" dirty="0"/>
              <a:t>Evaluation : </a:t>
            </a:r>
            <a:r>
              <a:rPr lang="fr-FR" u="sng" dirty="0">
                <a:solidFill>
                  <a:schemeClr val="hlink"/>
                </a:solidFill>
                <a:hlinkClick r:id="rId8"/>
              </a:rPr>
              <a:t>http://ww2.ac-poitiers.fr/langues/spip.php?article512</a:t>
            </a:r>
            <a:endParaRPr lang="fr-FR" dirty="0"/>
          </a:p>
          <a:p>
            <a:pPr marL="0" lvl="0" indent="0">
              <a:spcBef>
                <a:spcPts val="1600"/>
              </a:spcBef>
              <a:buNone/>
            </a:pPr>
            <a:r>
              <a:rPr lang="fr-FR" dirty="0"/>
              <a:t>Programme Terminale LLCE : </a:t>
            </a:r>
            <a:r>
              <a:rPr lang="fr-FR" dirty="0">
                <a:hlinkClick r:id="rId9"/>
              </a:rPr>
              <a:t>https://eduscol.education.fr/document/23767/download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Programme limitatif : </a:t>
            </a:r>
            <a:r>
              <a:rPr lang="fr-FR" dirty="0">
                <a:hlinkClick r:id="rId10"/>
              </a:rPr>
              <a:t>https://www.education.gouv.fr/bo/2024/Hebdo15/MENE2405569N</a:t>
            </a:r>
            <a:r>
              <a:rPr lang="fr-FR" dirty="0"/>
              <a:t> </a:t>
            </a:r>
          </a:p>
          <a:p>
            <a:pPr marL="0" lvl="0" indent="0">
              <a:spcBef>
                <a:spcPts val="1600"/>
              </a:spcBef>
              <a:buNone/>
            </a:pPr>
            <a:endParaRPr lang="fr-FR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-FR" dirty="0"/>
              <a:t>Auteurs: Mme Colas-Jalabert - Professeure Agrégée - Mr Laurent Sébastien - Professeur Certifié -</a:t>
            </a:r>
            <a:endParaRPr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326F8E-5D2C-669E-5B7A-31F93464B5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c5e36a5d6_0_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Une thématique: l’Art de Vivre Ensemble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" name="Google Shape;74;gcc5e36a5d6_0_6"/>
          <p:cNvSpPr txBox="1">
            <a:spLocks noGrp="1"/>
          </p:cNvSpPr>
          <p:nvPr>
            <p:ph type="subTitle" idx="4294967295"/>
          </p:nvPr>
        </p:nvSpPr>
        <p:spPr>
          <a:xfrm>
            <a:off x="2688650" y="1571625"/>
            <a:ext cx="8910300" cy="4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6 axes d’étude: </a:t>
            </a:r>
            <a:endParaRPr sz="28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Vivre entre générations</a:t>
            </a:r>
            <a:endParaRPr dirty="0"/>
          </a:p>
          <a:p>
            <a:pPr marL="3429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>
                <a:solidFill>
                  <a:schemeClr val="dk1"/>
                </a:solidFill>
              </a:rPr>
              <a:t>Représentation de soi et rapport à autrui</a:t>
            </a:r>
            <a:endParaRPr dirty="0">
              <a:solidFill>
                <a:schemeClr val="dk1"/>
              </a:solidFill>
            </a:endParaRPr>
          </a:p>
          <a:p>
            <a:pPr marL="3429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>
                <a:solidFill>
                  <a:schemeClr val="dk1"/>
                </a:solidFill>
              </a:rPr>
              <a:t>Défis et transitions</a:t>
            </a:r>
            <a:endParaRPr dirty="0">
              <a:solidFill>
                <a:schemeClr val="dk1"/>
              </a:solidFill>
            </a:endParaRPr>
          </a:p>
          <a:p>
            <a:pPr marL="3429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>
                <a:solidFill>
                  <a:schemeClr val="dk1"/>
                </a:solidFill>
              </a:rPr>
              <a:t>Créer et recréer</a:t>
            </a:r>
            <a:endParaRPr dirty="0">
              <a:solidFill>
                <a:schemeClr val="dk1"/>
              </a:solidFill>
            </a:endParaRPr>
          </a:p>
          <a:p>
            <a:pPr marL="3429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>
                <a:solidFill>
                  <a:schemeClr val="dk1"/>
                </a:solidFill>
              </a:rPr>
              <a:t>Le passé dans le présent</a:t>
            </a:r>
          </a:p>
          <a:p>
            <a:pPr marL="3429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>
                <a:solidFill>
                  <a:schemeClr val="dk1"/>
                </a:solidFill>
              </a:rPr>
              <a:t>Les Pays du Commonwealth: héritages, unité, diversité</a:t>
            </a:r>
            <a:endParaRPr dirty="0">
              <a:solidFill>
                <a:schemeClr val="dk1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5" name="Google Shape;75;gcc5e36a5d6_0_6"/>
          <p:cNvSpPr/>
          <p:nvPr/>
        </p:nvSpPr>
        <p:spPr>
          <a:xfrm>
            <a:off x="337700" y="2545775"/>
            <a:ext cx="2104200" cy="2857500"/>
          </a:xfrm>
          <a:prstGeom prst="rightArrow">
            <a:avLst>
              <a:gd name="adj1" fmla="val 50000"/>
              <a:gd name="adj2" fmla="val 23103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Niveau attendu début de seconde: </a:t>
            </a:r>
            <a:r>
              <a:rPr lang="fr-FR" sz="2300" b="1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A2</a:t>
            </a:r>
            <a:endParaRPr sz="2300" b="1">
              <a:solidFill>
                <a:srgbClr val="CC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6" name="Google Shape;76;gcc5e36a5d6_0_6"/>
          <p:cNvSpPr/>
          <p:nvPr/>
        </p:nvSpPr>
        <p:spPr>
          <a:xfrm>
            <a:off x="8685925" y="2545775"/>
            <a:ext cx="2104200" cy="2857500"/>
          </a:xfrm>
          <a:prstGeom prst="rightArrow">
            <a:avLst>
              <a:gd name="adj1" fmla="val 50000"/>
              <a:gd name="adj2" fmla="val 23103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Niveau attendu fin de seconde: </a:t>
            </a:r>
            <a:r>
              <a:rPr lang="fr-FR" sz="2300" b="1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B1</a:t>
            </a:r>
            <a:endParaRPr sz="2300" b="1">
              <a:solidFill>
                <a:srgbClr val="CC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BA38F9-803D-CFA0-3EED-87E6C6BB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15" y="148288"/>
            <a:ext cx="4271885" cy="118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c5e36a5d6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La pédagogie en langue anglaise: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2" name="Google Shape;82;gcc5e36a5d6_0_15"/>
          <p:cNvSpPr txBox="1">
            <a:spLocks noGrp="1"/>
          </p:cNvSpPr>
          <p:nvPr>
            <p:ph type="subTitle" idx="4294967295"/>
          </p:nvPr>
        </p:nvSpPr>
        <p:spPr>
          <a:xfrm>
            <a:off x="670550" y="1632575"/>
            <a:ext cx="5257800" cy="4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fr-FR" sz="33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Une pédagogie de projets</a:t>
            </a:r>
            <a:endParaRPr sz="28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Des tâches progressives vers des projets concrets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Des projets engageants (Partage ta lecture, Projets numériques, Lycée dans les premiers à utiliser l’ENT Lycée Connecté, Voyages)</a:t>
            </a:r>
            <a:endParaRPr dirty="0">
              <a:solidFill>
                <a:schemeClr val="dk1"/>
              </a:solidFill>
            </a:endParaRPr>
          </a:p>
          <a:p>
            <a:pPr marL="3429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>
                <a:solidFill>
                  <a:schemeClr val="dk1"/>
                </a:solidFill>
              </a:rPr>
              <a:t>Des projets variés: </a:t>
            </a:r>
            <a:r>
              <a:rPr lang="fr-FR" b="1" dirty="0">
                <a:solidFill>
                  <a:schemeClr val="dk1"/>
                </a:solidFill>
              </a:rPr>
              <a:t>théâtre en anglais</a:t>
            </a:r>
            <a:r>
              <a:rPr lang="fr-FR" dirty="0">
                <a:solidFill>
                  <a:schemeClr val="dk1"/>
                </a:solidFill>
              </a:rPr>
              <a:t>, Expositions,...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3" name="Google Shape;83;gcc5e36a5d6_0_15"/>
          <p:cNvSpPr/>
          <p:nvPr/>
        </p:nvSpPr>
        <p:spPr>
          <a:xfrm>
            <a:off x="6309350" y="1632575"/>
            <a:ext cx="4831200" cy="17832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>
                <a:latin typeface="Lobster"/>
                <a:ea typeface="Lobster"/>
                <a:cs typeface="Lobster"/>
                <a:sym typeface="Lobster"/>
              </a:rPr>
              <a:t>Une équipe expérimentée, stable et motivée!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4" name="Google Shape;84;gcc5e36a5d6_0_15"/>
          <p:cNvSpPr/>
          <p:nvPr/>
        </p:nvSpPr>
        <p:spPr>
          <a:xfrm>
            <a:off x="6309350" y="4131925"/>
            <a:ext cx="4831200" cy="17832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 dirty="0">
                <a:latin typeface="Lobster"/>
                <a:ea typeface="Lobster"/>
                <a:cs typeface="Lobster"/>
                <a:sym typeface="Lobster"/>
              </a:rPr>
              <a:t>Une section européenne avec une DNL en </a:t>
            </a:r>
            <a:r>
              <a:rPr lang="fr-FR" sz="3400">
                <a:latin typeface="Lobster"/>
                <a:ea typeface="Lobster"/>
                <a:cs typeface="Lobster"/>
                <a:sym typeface="Lobster"/>
              </a:rPr>
              <a:t>Histoire Géographie.</a:t>
            </a:r>
            <a:endParaRPr sz="20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E85056-38BB-8B41-C7C6-E07801C0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423" y="145049"/>
            <a:ext cx="4168519" cy="116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c5e36a5d6_0_0"/>
          <p:cNvSpPr txBox="1">
            <a:spLocks noGrp="1"/>
          </p:cNvSpPr>
          <p:nvPr>
            <p:ph type="ctrTitle"/>
          </p:nvPr>
        </p:nvSpPr>
        <p:spPr>
          <a:xfrm>
            <a:off x="90175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 dirty="0">
                <a:latin typeface="Lobster"/>
                <a:ea typeface="Lobster"/>
                <a:cs typeface="Lobster"/>
                <a:sym typeface="Lobster"/>
              </a:rPr>
              <a:t>La section européenne anglais</a:t>
            </a:r>
            <a:endParaRPr sz="60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0" name="Google Shape;90;gcc5e36a5d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25" y="3863225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dist="495300" dir="121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2E87042-1C76-EA70-7209-B4D7DEA0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135" y="111051"/>
            <a:ext cx="5104690" cy="14217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c5e36a5d6_0_35"/>
          <p:cNvSpPr txBox="1">
            <a:spLocks noGrp="1"/>
          </p:cNvSpPr>
          <p:nvPr>
            <p:ph type="title"/>
          </p:nvPr>
        </p:nvSpPr>
        <p:spPr>
          <a:xfrm>
            <a:off x="415650" y="123031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 groupe </a:t>
            </a:r>
            <a:r>
              <a:rPr lang="fr-FR" b="1"/>
              <a:t>restreint</a:t>
            </a:r>
            <a:r>
              <a:rPr lang="fr-FR"/>
              <a:t>, 2 heures </a:t>
            </a:r>
            <a:r>
              <a:rPr lang="fr-FR" b="1"/>
              <a:t>par semaine</a:t>
            </a:r>
            <a:r>
              <a:rPr lang="fr-FR"/>
              <a:t> d’anglais en plus!</a:t>
            </a:r>
            <a:endParaRPr/>
          </a:p>
        </p:txBody>
      </p:sp>
      <p:sp>
        <p:nvSpPr>
          <p:cNvPr id="96" name="Google Shape;96;gcc5e36a5d6_0_35"/>
          <p:cNvSpPr txBox="1">
            <a:spLocks noGrp="1"/>
          </p:cNvSpPr>
          <p:nvPr>
            <p:ph type="body" idx="1"/>
          </p:nvPr>
        </p:nvSpPr>
        <p:spPr>
          <a:xfrm>
            <a:off x="491800" y="208528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</a:rPr>
              <a:t>En Histoire/géographie DNL: 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1600"/>
              </a:spcBef>
              <a:spcAft>
                <a:spcPts val="0"/>
              </a:spcAft>
              <a:buSzPts val="2300"/>
              <a:buChar char="●"/>
            </a:pPr>
            <a:r>
              <a:rPr lang="fr-FR" sz="2400" dirty="0">
                <a:solidFill>
                  <a:schemeClr val="dk1"/>
                </a:solidFill>
              </a:rPr>
              <a:t>Un enseignement d’histoire/géographie tout en anglais;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r-FR" sz="2400" dirty="0">
                <a:solidFill>
                  <a:schemeClr val="dk1"/>
                </a:solidFill>
              </a:rPr>
              <a:t>Des projets d’ouverture sur le monde; des projets ERASMUS + et </a:t>
            </a:r>
            <a:r>
              <a:rPr lang="fr-FR" sz="2400" dirty="0" err="1">
                <a:solidFill>
                  <a:schemeClr val="dk1"/>
                </a:solidFill>
              </a:rPr>
              <a:t>Etwinning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r-FR" sz="2400" dirty="0">
                <a:solidFill>
                  <a:schemeClr val="dk1"/>
                </a:solidFill>
              </a:rPr>
              <a:t>Des compétences en anglais essentielles pour les études de vos enfants.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97" name="Google Shape;97;gcc5e36a5d6_0_35"/>
          <p:cNvSpPr txBox="1">
            <a:spLocks noGrp="1"/>
          </p:cNvSpPr>
          <p:nvPr>
            <p:ph type="body" idx="2"/>
          </p:nvPr>
        </p:nvSpPr>
        <p:spPr>
          <a:xfrm>
            <a:off x="6443200" y="208528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</a:rPr>
              <a:t>En anglais DNL: </a:t>
            </a:r>
            <a:endParaRPr sz="2400" b="1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>
                <a:solidFill>
                  <a:schemeClr val="dk1"/>
                </a:solidFill>
              </a:rPr>
              <a:t>Une pédagogie favorisant la communication à l’oral; 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>
                <a:solidFill>
                  <a:schemeClr val="dk1"/>
                </a:solidFill>
              </a:rPr>
              <a:t>Un enseignement d’ouverture sur le monde anglophone, la littérature et les arts; 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>
                <a:solidFill>
                  <a:schemeClr val="dk1"/>
                </a:solidFill>
              </a:rPr>
              <a:t>Des projets spécifiques, engageants et exigeants.</a:t>
            </a:r>
            <a:endParaRPr sz="2300" b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182A28-0387-569B-060B-53E1C4BF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309" y="20824"/>
            <a:ext cx="4342691" cy="120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c5e36a5d6_0_41"/>
          <p:cNvSpPr txBox="1">
            <a:spLocks noGrp="1"/>
          </p:cNvSpPr>
          <p:nvPr>
            <p:ph type="title"/>
          </p:nvPr>
        </p:nvSpPr>
        <p:spPr>
          <a:xfrm>
            <a:off x="522350" y="4098592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Une sélection nécessaire mais bienveillante sur: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 dirty="0">
                <a:latin typeface="Average"/>
                <a:ea typeface="Average"/>
                <a:cs typeface="Average"/>
                <a:sym typeface="Average"/>
              </a:rPr>
              <a:t>la capacité à se présenter;</a:t>
            </a:r>
            <a:endParaRPr sz="2666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 dirty="0">
                <a:latin typeface="Average"/>
                <a:ea typeface="Average"/>
                <a:cs typeface="Average"/>
                <a:sym typeface="Average"/>
              </a:rPr>
              <a:t>la motivation à joindre la section;</a:t>
            </a:r>
            <a:endParaRPr sz="2666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 dirty="0">
                <a:latin typeface="Average"/>
                <a:ea typeface="Average"/>
                <a:cs typeface="Average"/>
                <a:sym typeface="Average"/>
              </a:rPr>
              <a:t>l’ouverture sur le monde;</a:t>
            </a:r>
            <a:endParaRPr sz="2666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 dirty="0">
                <a:latin typeface="Average"/>
                <a:ea typeface="Average"/>
                <a:cs typeface="Average"/>
                <a:sym typeface="Average"/>
              </a:rPr>
              <a:t>l’intérêt pour la discipline non linguistique (donc l’histoire et la géographie)</a:t>
            </a:r>
            <a:endParaRPr sz="2666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" name="Google Shape;103;gcc5e36a5d6_0_41"/>
          <p:cNvSpPr txBox="1">
            <a:spLocks noGrp="1"/>
          </p:cNvSpPr>
          <p:nvPr>
            <p:ph type="title"/>
          </p:nvPr>
        </p:nvSpPr>
        <p:spPr>
          <a:xfrm>
            <a:off x="522350" y="1050592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Une mention SELO et un </a:t>
            </a:r>
            <a:br>
              <a:rPr lang="fr-FR"/>
            </a:br>
            <a:r>
              <a:rPr lang="fr-FR"/>
              <a:t>niveau B2 en Terminale pour: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Intégrer des filières à effectifs restreints;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Augmenter ses chances d’être sélectionné en CPGE;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Voyager pendant sa scolarité;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Perfectionner sa maîtrise de la langue.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797B95-C494-B756-A28F-7FA766913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c5e36a5d6_0_46"/>
          <p:cNvSpPr txBox="1">
            <a:spLocks noGrp="1"/>
          </p:cNvSpPr>
          <p:nvPr>
            <p:ph type="ctrTitle"/>
          </p:nvPr>
        </p:nvSpPr>
        <p:spPr>
          <a:xfrm>
            <a:off x="71250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 dirty="0">
                <a:latin typeface="Lobster"/>
                <a:ea typeface="Lobster"/>
                <a:cs typeface="Lobster"/>
                <a:sym typeface="Lobster"/>
              </a:rPr>
              <a:t>LLCE: Langues, littératures, et cultures</a:t>
            </a:r>
            <a:endParaRPr sz="60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 dirty="0">
                <a:latin typeface="Lobster"/>
                <a:ea typeface="Lobster"/>
                <a:cs typeface="Lobster"/>
                <a:sym typeface="Lobster"/>
              </a:rPr>
              <a:t>étrangères</a:t>
            </a:r>
            <a:endParaRPr sz="60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9" name="Google Shape;109;gcc5e36a5d6_0_46"/>
          <p:cNvSpPr txBox="1">
            <a:spLocks noGrp="1"/>
          </p:cNvSpPr>
          <p:nvPr>
            <p:ph type="subTitle" idx="1"/>
          </p:nvPr>
        </p:nvSpPr>
        <p:spPr>
          <a:xfrm>
            <a:off x="525950" y="4669681"/>
            <a:ext cx="104019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Enseignement De Spécialité, classe de Première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et de Terminale - Présentation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0" name="Google Shape;110;gcc5e36a5d6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25" y="3863225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dist="495300" dir="121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E4703EA-3425-1256-53BB-CC64106A4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c5e36a5d6_0_52"/>
          <p:cNvSpPr txBox="1">
            <a:spLocks noGrp="1"/>
          </p:cNvSpPr>
          <p:nvPr>
            <p:ph type="subTitle" idx="4294967295"/>
          </p:nvPr>
        </p:nvSpPr>
        <p:spPr>
          <a:xfrm>
            <a:off x="2438400" y="769050"/>
            <a:ext cx="7315200" cy="53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Les objectifs: </a:t>
            </a:r>
            <a:endParaRPr sz="2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endParaRPr sz="2400" b="0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Exposition accrue à la langue.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Explorer la langue, la littérature et la civilisation 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manière approfondie. </a:t>
            </a:r>
            <a:endParaRPr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Niveau visé B2/C1 (utilisateur expérimenté)</a:t>
            </a:r>
            <a:endParaRPr sz="24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Pratique avancée de </a:t>
            </a:r>
            <a:r>
              <a:rPr lang="fr-FR">
                <a:solidFill>
                  <a:schemeClr val="dk1"/>
                </a:solidFill>
              </a:rPr>
              <a:t>toutes les compétences orales </a:t>
            </a:r>
            <a:endParaRPr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et écrites. </a:t>
            </a:r>
            <a:endParaRPr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Compréhension à la fois de la langue et des cultures associées du passé et du présent. </a:t>
            </a:r>
            <a:endParaRPr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Enrichissement des connaissances dans des domaines artistiques et culturels variés (littérature, cinéma, peinture, photographie…)</a:t>
            </a:r>
            <a:endParaRPr>
              <a:solidFill>
                <a:schemeClr val="dk1"/>
              </a:solidFill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Clr>
                <a:schemeClr val="accent3"/>
              </a:buClr>
              <a:buSzPts val="2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6" name="Google Shape;116;gcc5e36a5d6_0_5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sz="700" b="1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75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fr-FR" sz="2900" b="1" i="0" u="none" strike="noStrike" cap="non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sz="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58A51C-9EEE-6EEC-0821-F21B4ABB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38" y="110672"/>
            <a:ext cx="4745462" cy="132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1804</Words>
  <Application>Microsoft Office PowerPoint</Application>
  <PresentationFormat>Grand écran</PresentationFormat>
  <Paragraphs>278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Average</vt:lpstr>
      <vt:lpstr>Corbel</vt:lpstr>
      <vt:lpstr>Oswald</vt:lpstr>
      <vt:lpstr>Lobster</vt:lpstr>
      <vt:lpstr>Arial</vt:lpstr>
      <vt:lpstr>Merriweather</vt:lpstr>
      <vt:lpstr>Slate</vt:lpstr>
      <vt:lpstr>L’anglais au lycée Victor Duruy</vt:lpstr>
      <vt:lpstr>Seconde - Tronc commun Anglais</vt:lpstr>
      <vt:lpstr>Une thématique: l’Art de Vivre Ensemble</vt:lpstr>
      <vt:lpstr>La pédagogie en langue anglaise: </vt:lpstr>
      <vt:lpstr>La section européenne anglais</vt:lpstr>
      <vt:lpstr>En groupe restreint, 2 heures par semaine d’anglais en plus!</vt:lpstr>
      <vt:lpstr>Une sélection nécessaire mais bienveillante sur:  la capacité à se présenter; la motivation à joindre la section; l’ouverture sur le monde; l’intérêt pour la discipline non linguistique (donc l’histoire et la géographie)</vt:lpstr>
      <vt:lpstr>LLCE: Langues, littératures, et cultures étrangères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poursuites d’études</vt:lpstr>
      <vt:lpstr>AMC : Anglais Monde Contemporain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poursuites d’études</vt:lpstr>
      <vt:lpstr>Crédits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L’anglais au lycée Victor Duruy</dc:title>
  <dc:creator>anne crampes</dc:creator>
  <cp:lastModifiedBy>Nataly Rhode</cp:lastModifiedBy>
  <cp:revision>4</cp:revision>
  <dcterms:created xsi:type="dcterms:W3CDTF">2020-07-09T13:25:22Z</dcterms:created>
  <dcterms:modified xsi:type="dcterms:W3CDTF">2025-09-11T20:05:41Z</dcterms:modified>
</cp:coreProperties>
</file>